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6" r:id="rId2"/>
    <p:sldId id="257" r:id="rId3"/>
    <p:sldId id="301" r:id="rId4"/>
    <p:sldId id="292" r:id="rId5"/>
    <p:sldId id="302" r:id="rId6"/>
    <p:sldId id="293" r:id="rId7"/>
    <p:sldId id="295" r:id="rId8"/>
    <p:sldId id="294" r:id="rId9"/>
    <p:sldId id="296" r:id="rId10"/>
    <p:sldId id="297" r:id="rId11"/>
    <p:sldId id="298" r:id="rId12"/>
    <p:sldId id="299" r:id="rId13"/>
    <p:sldId id="303" r:id="rId14"/>
    <p:sldId id="300" r:id="rId15"/>
    <p:sldId id="258" r:id="rId16"/>
    <p:sldId id="285" r:id="rId17"/>
    <p:sldId id="284" r:id="rId18"/>
    <p:sldId id="286" r:id="rId19"/>
    <p:sldId id="287" r:id="rId20"/>
    <p:sldId id="282" r:id="rId21"/>
    <p:sldId id="281" r:id="rId22"/>
    <p:sldId id="278" r:id="rId23"/>
    <p:sldId id="279" r:id="rId24"/>
    <p:sldId id="280" r:id="rId25"/>
    <p:sldId id="265" r:id="rId26"/>
    <p:sldId id="266" r:id="rId27"/>
    <p:sldId id="267" r:id="rId28"/>
    <p:sldId id="268" r:id="rId29"/>
    <p:sldId id="269" r:id="rId30"/>
    <p:sldId id="270" r:id="rId31"/>
    <p:sldId id="271" r:id="rId32"/>
    <p:sldId id="288" r:id="rId33"/>
    <p:sldId id="289" r:id="rId34"/>
    <p:sldId id="261" r:id="rId35"/>
    <p:sldId id="283" r:id="rId36"/>
    <p:sldId id="262" r:id="rId37"/>
    <p:sldId id="263" r:id="rId38"/>
    <p:sldId id="290" r:id="rId39"/>
    <p:sldId id="136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862"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2889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02529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btitulos">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3F19EC8-E138-ABBE-12DE-EDDEAB73BE15}"/>
              </a:ext>
            </a:extLst>
          </p:cNvPr>
          <p:cNvSpPr>
            <a:spLocks noGrp="1"/>
          </p:cNvSpPr>
          <p:nvPr>
            <p:ph type="dt" sz="half" idx="10"/>
          </p:nvPr>
        </p:nvSpPr>
        <p:spPr/>
        <p:txBody>
          <a:bodyPr/>
          <a:lstStyle/>
          <a:p>
            <a:fld id="{CAE6A957-E5CD-4D94-AE37-8A59A9FBB83D}" type="datetimeFigureOut">
              <a:rPr lang="es-CO" smtClean="0"/>
              <a:t>15/05/2025</a:t>
            </a:fld>
            <a:endParaRPr lang="es-CO"/>
          </a:p>
        </p:txBody>
      </p:sp>
      <p:sp>
        <p:nvSpPr>
          <p:cNvPr id="3" name="Marcador de pie de página 2">
            <a:extLst>
              <a:ext uri="{FF2B5EF4-FFF2-40B4-BE49-F238E27FC236}">
                <a16:creationId xmlns:a16="http://schemas.microsoft.com/office/drawing/2014/main" id="{96CD517A-B2A4-50EE-31A0-BB8455D0533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BE5E72A-1361-E30A-2D16-3FD84A760F7E}"/>
              </a:ext>
            </a:extLst>
          </p:cNvPr>
          <p:cNvSpPr>
            <a:spLocks noGrp="1"/>
          </p:cNvSpPr>
          <p:nvPr>
            <p:ph type="sldNum" sz="quarter" idx="12"/>
          </p:nvPr>
        </p:nvSpPr>
        <p:spPr/>
        <p:txBody>
          <a:bodyPr/>
          <a:lstStyle/>
          <a:p>
            <a:fld id="{1A2A6E83-1706-4F37-B7A2-7103A86647E2}" type="slidenum">
              <a:rPr lang="es-CO" smtClean="0"/>
              <a:t>‹Nº›</a:t>
            </a:fld>
            <a:endParaRPr lang="es-CO"/>
          </a:p>
        </p:txBody>
      </p:sp>
      <p:sp>
        <p:nvSpPr>
          <p:cNvPr id="5" name="Rectángulo 4">
            <a:extLst>
              <a:ext uri="{FF2B5EF4-FFF2-40B4-BE49-F238E27FC236}">
                <a16:creationId xmlns:a16="http://schemas.microsoft.com/office/drawing/2014/main" id="{A207C74D-BBFE-77A8-832D-A7A4031C88A0}"/>
              </a:ext>
            </a:extLst>
          </p:cNvPr>
          <p:cNvSpPr/>
          <p:nvPr userDrawn="1"/>
        </p:nvSpPr>
        <p:spPr>
          <a:xfrm>
            <a:off x="0" y="0"/>
            <a:ext cx="12192000" cy="6858000"/>
          </a:xfrm>
          <a:prstGeom prst="rect">
            <a:avLst/>
          </a:prstGeom>
          <a:solidFill>
            <a:srgbClr val="18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5"/>
          <p:cNvSpPr>
            <a:spLocks noGrp="1"/>
          </p:cNvSpPr>
          <p:nvPr>
            <p:ph type="title" hasCustomPrompt="1"/>
          </p:nvPr>
        </p:nvSpPr>
        <p:spPr/>
        <p:txBody>
          <a:bodyPr>
            <a:normAutofit/>
          </a:bodyPr>
          <a:lstStyle>
            <a:lvl1pPr>
              <a:defRPr sz="3600">
                <a:solidFill>
                  <a:schemeClr val="bg1"/>
                </a:solidFill>
              </a:defRPr>
            </a:lvl1pPr>
          </a:lstStyle>
          <a:p>
            <a:r>
              <a:rPr lang="es-ES" dirty="0"/>
              <a:t>Subtitulo</a:t>
            </a:r>
            <a:endParaRPr lang="es-CO" dirty="0"/>
          </a:p>
        </p:txBody>
      </p:sp>
    </p:spTree>
    <p:extLst>
      <p:ext uri="{BB962C8B-B14F-4D97-AF65-F5344CB8AC3E}">
        <p14:creationId xmlns:p14="http://schemas.microsoft.com/office/powerpoint/2010/main" val="411752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0761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5/15/2025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5/15/2025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4890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5/15/2025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3879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5/15/2025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2886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5/15/2025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4011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E86A4C-8E40-4F87-A4F0-01A0687C5742}" type="datetimeFigureOut">
              <a:rPr lang="en-US" smtClean="0"/>
              <a:t>5/15/2025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5021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5/15/2025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8791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E451C3-0FF4-47C4-B829-773ADF60F88C}" type="datetimeFigureOut">
              <a:rPr lang="en-US" smtClean="0"/>
              <a:t>5/15/2025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91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jpeg"/><Relationship Id="rId3" Type="http://schemas.openxmlformats.org/officeDocument/2006/relationships/image" Target="../media/image11.jpeg"/><Relationship Id="rId7" Type="http://schemas.openxmlformats.org/officeDocument/2006/relationships/image" Target="../media/image16.jpeg"/><Relationship Id="rId12"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7.png"/><Relationship Id="rId5" Type="http://schemas.openxmlformats.org/officeDocument/2006/relationships/image" Target="../media/image15.jpeg"/><Relationship Id="rId10" Type="http://schemas.openxmlformats.org/officeDocument/2006/relationships/image" Target="../media/image12.jpeg"/><Relationship Id="rId4" Type="http://schemas.openxmlformats.org/officeDocument/2006/relationships/image" Target="../media/image13.jpe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8.png"/><Relationship Id="rId3" Type="http://schemas.openxmlformats.org/officeDocument/2006/relationships/image" Target="../media/image11.jpeg"/><Relationship Id="rId7" Type="http://schemas.openxmlformats.org/officeDocument/2006/relationships/image" Target="../media/image16.jpeg"/><Relationship Id="rId12"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2.jpeg"/><Relationship Id="rId5" Type="http://schemas.openxmlformats.org/officeDocument/2006/relationships/image" Target="../media/image15.jpeg"/><Relationship Id="rId10" Type="http://schemas.openxmlformats.org/officeDocument/2006/relationships/image" Target="../media/image6.png"/><Relationship Id="rId4" Type="http://schemas.openxmlformats.org/officeDocument/2006/relationships/image" Target="../media/image13.jpeg"/><Relationship Id="rId9" Type="http://schemas.openxmlformats.org/officeDocument/2006/relationships/image" Target="../media/image5.png"/><Relationship Id="rId1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7.png"/><Relationship Id="rId3" Type="http://schemas.openxmlformats.org/officeDocument/2006/relationships/image" Target="../media/image11.jpeg"/><Relationship Id="rId7" Type="http://schemas.openxmlformats.org/officeDocument/2006/relationships/image" Target="../media/image16.jpeg"/><Relationship Id="rId12"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6.png"/><Relationship Id="rId5" Type="http://schemas.openxmlformats.org/officeDocument/2006/relationships/image" Target="../media/image15.jpeg"/><Relationship Id="rId15" Type="http://schemas.openxmlformats.org/officeDocument/2006/relationships/image" Target="../media/image19.jpeg"/><Relationship Id="rId10" Type="http://schemas.openxmlformats.org/officeDocument/2006/relationships/image" Target="../media/image5.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8.png"/><Relationship Id="rId3" Type="http://schemas.openxmlformats.org/officeDocument/2006/relationships/image" Target="../media/image11.jpeg"/><Relationship Id="rId7" Type="http://schemas.openxmlformats.org/officeDocument/2006/relationships/image" Target="../media/image16.jpeg"/><Relationship Id="rId12"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6.png"/><Relationship Id="rId5" Type="http://schemas.openxmlformats.org/officeDocument/2006/relationships/image" Target="../media/image15.jpeg"/><Relationship Id="rId15" Type="http://schemas.openxmlformats.org/officeDocument/2006/relationships/image" Target="../media/image20.jpeg"/><Relationship Id="rId10" Type="http://schemas.openxmlformats.org/officeDocument/2006/relationships/image" Target="../media/image5.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7.png"/><Relationship Id="rId3" Type="http://schemas.openxmlformats.org/officeDocument/2006/relationships/image" Target="../media/image11.jpeg"/><Relationship Id="rId7" Type="http://schemas.openxmlformats.org/officeDocument/2006/relationships/image" Target="../media/image16.jpeg"/><Relationship Id="rId12"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6.png"/><Relationship Id="rId5" Type="http://schemas.openxmlformats.org/officeDocument/2006/relationships/image" Target="../media/image15.jpeg"/><Relationship Id="rId15" Type="http://schemas.openxmlformats.org/officeDocument/2006/relationships/image" Target="../media/image19.jpeg"/><Relationship Id="rId10" Type="http://schemas.openxmlformats.org/officeDocument/2006/relationships/image" Target="../media/image5.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1.jpeg"/><Relationship Id="rId7"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jpeg"/><Relationship Id="rId7"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1.jpe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8.png"/><Relationship Id="rId4" Type="http://schemas.openxmlformats.org/officeDocument/2006/relationships/image" Target="../media/image13.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jpeg"/><Relationship Id="rId7"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jpeg"/><Relationship Id="rId7" Type="http://schemas.openxmlformats.org/officeDocument/2006/relationships/image" Target="../media/image5.png"/><Relationship Id="rId12"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8.png"/><Relationship Id="rId5" Type="http://schemas.openxmlformats.org/officeDocument/2006/relationships/image" Target="../media/image15.jpeg"/><Relationship Id="rId10" Type="http://schemas.openxmlformats.org/officeDocument/2006/relationships/image" Target="../media/image7.png"/><Relationship Id="rId4" Type="http://schemas.openxmlformats.org/officeDocument/2006/relationships/image" Target="../media/image13.jpeg"/><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80" y="1838738"/>
            <a:ext cx="10058400" cy="2486373"/>
          </a:xfrm>
        </p:spPr>
        <p:txBody>
          <a:bodyPr>
            <a:normAutofit fontScale="90000"/>
          </a:bodyPr>
          <a:lstStyle/>
          <a:p>
            <a:r>
              <a:rPr lang="es-CO" dirty="0"/>
              <a:t>Inteligencia Artificial y su aplicación en la agricultura</a:t>
            </a:r>
            <a:endParaRPr lang="es-PA" dirty="0"/>
          </a:p>
        </p:txBody>
      </p:sp>
      <p:sp>
        <p:nvSpPr>
          <p:cNvPr id="3" name="Subtítulo 2"/>
          <p:cNvSpPr>
            <a:spLocks noGrp="1"/>
          </p:cNvSpPr>
          <p:nvPr>
            <p:ph type="subTitle" idx="1"/>
          </p:nvPr>
        </p:nvSpPr>
        <p:spPr>
          <a:xfrm>
            <a:off x="1100051" y="4455619"/>
            <a:ext cx="10058400" cy="1408467"/>
          </a:xfrm>
        </p:spPr>
        <p:txBody>
          <a:bodyPr>
            <a:normAutofit/>
          </a:bodyPr>
          <a:lstStyle/>
          <a:p>
            <a:r>
              <a:rPr lang="es-MX" sz="2800" b="1" dirty="0"/>
              <a:t>HERNÁN D. FETECUA</a:t>
            </a:r>
          </a:p>
          <a:p>
            <a:r>
              <a:rPr lang="es-MX" sz="1900" dirty="0"/>
              <a:t>PILOTO RPA - ASESOR GEOSYSTEM</a:t>
            </a:r>
          </a:p>
          <a:p>
            <a:r>
              <a:rPr lang="es-MX" sz="1900" dirty="0"/>
              <a:t>panama@geosysteming.com</a:t>
            </a:r>
            <a:endParaRPr lang="es-PA" sz="1900" dirty="0"/>
          </a:p>
        </p:txBody>
      </p:sp>
      <p:pic>
        <p:nvPicPr>
          <p:cNvPr id="10" name="Imagen 9" descr="Un dibujo de un reloj&#10;&#10;El contenido generado por IA puede ser incorrecto.">
            <a:extLst>
              <a:ext uri="{FF2B5EF4-FFF2-40B4-BE49-F238E27FC236}">
                <a16:creationId xmlns:a16="http://schemas.microsoft.com/office/drawing/2014/main" id="{0E9C406A-BFB9-BF35-9198-9C7A3CDF4328}"/>
              </a:ext>
            </a:extLst>
          </p:cNvPr>
          <p:cNvPicPr>
            <a:picLocks noChangeAspect="1"/>
          </p:cNvPicPr>
          <p:nvPr/>
        </p:nvPicPr>
        <p:blipFill>
          <a:blip r:embed="rId2"/>
          <a:stretch>
            <a:fillRect/>
          </a:stretch>
        </p:blipFill>
        <p:spPr>
          <a:xfrm>
            <a:off x="10424159" y="0"/>
            <a:ext cx="1780282" cy="1869640"/>
          </a:xfrm>
          <a:prstGeom prst="rect">
            <a:avLst/>
          </a:prstGeom>
        </p:spPr>
      </p:pic>
      <p:pic>
        <p:nvPicPr>
          <p:cNvPr id="12" name="Imagen 11" descr="Logotipo, nombre de la empresa&#10;&#10;El contenido generado por IA puede ser incorrecto.">
            <a:extLst>
              <a:ext uri="{FF2B5EF4-FFF2-40B4-BE49-F238E27FC236}">
                <a16:creationId xmlns:a16="http://schemas.microsoft.com/office/drawing/2014/main" id="{774402DE-C0FF-76FE-0BA3-5EAB7655FD82}"/>
              </a:ext>
            </a:extLst>
          </p:cNvPr>
          <p:cNvPicPr>
            <a:picLocks noChangeAspect="1"/>
          </p:cNvPicPr>
          <p:nvPr/>
        </p:nvPicPr>
        <p:blipFill>
          <a:blip r:embed="rId3"/>
          <a:stretch>
            <a:fillRect/>
          </a:stretch>
        </p:blipFill>
        <p:spPr>
          <a:xfrm>
            <a:off x="0" y="413"/>
            <a:ext cx="1828800" cy="1838325"/>
          </a:xfrm>
          <a:prstGeom prst="rect">
            <a:avLst/>
          </a:prstGeom>
        </p:spPr>
      </p:pic>
      <p:pic>
        <p:nvPicPr>
          <p:cNvPr id="7" name="Imagen 6">
            <a:extLst>
              <a:ext uri="{FF2B5EF4-FFF2-40B4-BE49-F238E27FC236}">
                <a16:creationId xmlns:a16="http://schemas.microsoft.com/office/drawing/2014/main" id="{200EF836-9FB6-76D3-3F85-FC24EDC07705}"/>
              </a:ext>
            </a:extLst>
          </p:cNvPr>
          <p:cNvPicPr>
            <a:picLocks noChangeAspect="1"/>
          </p:cNvPicPr>
          <p:nvPr/>
        </p:nvPicPr>
        <p:blipFill>
          <a:blip r:embed="rId4"/>
          <a:stretch>
            <a:fillRect/>
          </a:stretch>
        </p:blipFill>
        <p:spPr>
          <a:xfrm>
            <a:off x="7352651" y="4257360"/>
            <a:ext cx="2515898" cy="1565670"/>
          </a:xfrm>
          <a:prstGeom prst="rect">
            <a:avLst/>
          </a:prstGeom>
        </p:spPr>
      </p:pic>
    </p:spTree>
    <p:extLst>
      <p:ext uri="{BB962C8B-B14F-4D97-AF65-F5344CB8AC3E}">
        <p14:creationId xmlns:p14="http://schemas.microsoft.com/office/powerpoint/2010/main" val="374152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912DC-AE53-F5C1-1A24-C1110DD0563E}"/>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1C790324-DC75-58E0-44E2-32301BAB35C9}"/>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993FCBF6-96D1-26A7-11C4-8E7C6C9F60FB}"/>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15" name="Imagen 14">
            <a:extLst>
              <a:ext uri="{FF2B5EF4-FFF2-40B4-BE49-F238E27FC236}">
                <a16:creationId xmlns:a16="http://schemas.microsoft.com/office/drawing/2014/main" id="{96D3FC87-E734-157F-703D-D450CEA72BAC}"/>
              </a:ext>
            </a:extLst>
          </p:cNvPr>
          <p:cNvPicPr>
            <a:picLocks noChangeAspect="1"/>
          </p:cNvPicPr>
          <p:nvPr/>
        </p:nvPicPr>
        <p:blipFill>
          <a:blip r:embed="rId4"/>
          <a:stretch>
            <a:fillRect/>
          </a:stretch>
        </p:blipFill>
        <p:spPr>
          <a:xfrm>
            <a:off x="5778673" y="2233581"/>
            <a:ext cx="3799101" cy="3799101"/>
          </a:xfrm>
          <a:prstGeom prst="rect">
            <a:avLst/>
          </a:prstGeom>
        </p:spPr>
      </p:pic>
      <p:pic>
        <p:nvPicPr>
          <p:cNvPr id="13" name="Imagen 12">
            <a:extLst>
              <a:ext uri="{FF2B5EF4-FFF2-40B4-BE49-F238E27FC236}">
                <a16:creationId xmlns:a16="http://schemas.microsoft.com/office/drawing/2014/main" id="{7121E82E-4EB6-4F92-2612-E630B387C295}"/>
              </a:ext>
            </a:extLst>
          </p:cNvPr>
          <p:cNvPicPr>
            <a:picLocks noChangeAspect="1"/>
          </p:cNvPicPr>
          <p:nvPr/>
        </p:nvPicPr>
        <p:blipFill>
          <a:blip r:embed="rId5"/>
          <a:stretch>
            <a:fillRect/>
          </a:stretch>
        </p:blipFill>
        <p:spPr>
          <a:xfrm>
            <a:off x="4903441" y="1984081"/>
            <a:ext cx="4030807" cy="4030807"/>
          </a:xfrm>
          <a:prstGeom prst="rect">
            <a:avLst/>
          </a:prstGeom>
        </p:spPr>
      </p:pic>
      <p:pic>
        <p:nvPicPr>
          <p:cNvPr id="19" name="Imagen 18">
            <a:extLst>
              <a:ext uri="{FF2B5EF4-FFF2-40B4-BE49-F238E27FC236}">
                <a16:creationId xmlns:a16="http://schemas.microsoft.com/office/drawing/2014/main" id="{0DDC5E96-7F07-FA59-984D-4491D0E5B581}"/>
              </a:ext>
            </a:extLst>
          </p:cNvPr>
          <p:cNvPicPr>
            <a:picLocks noChangeAspect="1"/>
          </p:cNvPicPr>
          <p:nvPr/>
        </p:nvPicPr>
        <p:blipFill>
          <a:blip r:embed="rId6"/>
          <a:stretch>
            <a:fillRect/>
          </a:stretch>
        </p:blipFill>
        <p:spPr>
          <a:xfrm>
            <a:off x="7412231" y="1911864"/>
            <a:ext cx="4138613" cy="4138613"/>
          </a:xfrm>
          <a:prstGeom prst="rect">
            <a:avLst/>
          </a:prstGeom>
        </p:spPr>
      </p:pic>
      <p:pic>
        <p:nvPicPr>
          <p:cNvPr id="17" name="Imagen 16">
            <a:extLst>
              <a:ext uri="{FF2B5EF4-FFF2-40B4-BE49-F238E27FC236}">
                <a16:creationId xmlns:a16="http://schemas.microsoft.com/office/drawing/2014/main" id="{FB3D5FA8-891A-B399-F5F0-5987C2ED568B}"/>
              </a:ext>
            </a:extLst>
          </p:cNvPr>
          <p:cNvPicPr>
            <a:picLocks noChangeAspect="1"/>
          </p:cNvPicPr>
          <p:nvPr/>
        </p:nvPicPr>
        <p:blipFill>
          <a:blip r:embed="rId7"/>
          <a:srcRect l="10065" r="25000"/>
          <a:stretch/>
        </p:blipFill>
        <p:spPr>
          <a:xfrm>
            <a:off x="2482509" y="2073669"/>
            <a:ext cx="4841864" cy="4194260"/>
          </a:xfrm>
          <a:prstGeom prst="rect">
            <a:avLst/>
          </a:prstGeom>
        </p:spPr>
      </p:pic>
      <p:sp>
        <p:nvSpPr>
          <p:cNvPr id="2" name="Título 1">
            <a:extLst>
              <a:ext uri="{FF2B5EF4-FFF2-40B4-BE49-F238E27FC236}">
                <a16:creationId xmlns:a16="http://schemas.microsoft.com/office/drawing/2014/main" id="{BEDB8847-0EC0-DC73-58C4-D94DF45AE411}"/>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8D066104-B9B5-F548-6E97-DCC7B8C7F812}"/>
              </a:ext>
            </a:extLst>
          </p:cNvPr>
          <p:cNvPicPr>
            <a:picLocks noChangeAspect="1"/>
          </p:cNvPicPr>
          <p:nvPr/>
        </p:nvPicPr>
        <p:blipFill>
          <a:blip r:embed="rId8"/>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F7EC606A-F2E7-60D5-EF20-C76DF85C93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5ABBA5F7-2EF9-6325-1939-7F62992710C0}"/>
              </a:ext>
            </a:extLst>
          </p:cNvPr>
          <p:cNvPicPr>
            <a:picLocks noChangeAspect="1"/>
          </p:cNvPicPr>
          <p:nvPr/>
        </p:nvPicPr>
        <p:blipFill>
          <a:blip r:embed="rId10"/>
          <a:stretch>
            <a:fillRect/>
          </a:stretch>
        </p:blipFill>
        <p:spPr>
          <a:xfrm>
            <a:off x="5622217" y="1605161"/>
            <a:ext cx="5921308" cy="4440981"/>
          </a:xfrm>
          <a:prstGeom prst="rect">
            <a:avLst/>
          </a:prstGeom>
        </p:spPr>
      </p:pic>
      <p:pic>
        <p:nvPicPr>
          <p:cNvPr id="6" name="Imagen 5">
            <a:extLst>
              <a:ext uri="{FF2B5EF4-FFF2-40B4-BE49-F238E27FC236}">
                <a16:creationId xmlns:a16="http://schemas.microsoft.com/office/drawing/2014/main" id="{1243657C-8E09-8A5A-F841-95A2919B2F5D}"/>
              </a:ext>
            </a:extLst>
          </p:cNvPr>
          <p:cNvPicPr>
            <a:picLocks noChangeAspect="1"/>
          </p:cNvPicPr>
          <p:nvPr/>
        </p:nvPicPr>
        <p:blipFill>
          <a:blip r:embed="rId11"/>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78F3F38F-10EB-0B9C-1F9C-97E447D91DC4}"/>
              </a:ext>
            </a:extLst>
          </p:cNvPr>
          <p:cNvPicPr>
            <a:picLocks noChangeAspect="1"/>
          </p:cNvPicPr>
          <p:nvPr/>
        </p:nvPicPr>
        <p:blipFill>
          <a:blip r:embed="rId12"/>
          <a:stretch>
            <a:fillRect/>
          </a:stretch>
        </p:blipFill>
        <p:spPr>
          <a:xfrm>
            <a:off x="3443220" y="6185507"/>
            <a:ext cx="2360265" cy="875807"/>
          </a:xfrm>
          <a:prstGeom prst="rect">
            <a:avLst/>
          </a:prstGeom>
        </p:spPr>
      </p:pic>
      <p:pic>
        <p:nvPicPr>
          <p:cNvPr id="21" name="Imagen 20">
            <a:extLst>
              <a:ext uri="{FF2B5EF4-FFF2-40B4-BE49-F238E27FC236}">
                <a16:creationId xmlns:a16="http://schemas.microsoft.com/office/drawing/2014/main" id="{DCB837C6-F737-6D4A-3FA8-C544F852D47A}"/>
              </a:ext>
            </a:extLst>
          </p:cNvPr>
          <p:cNvPicPr>
            <a:picLocks noChangeAspect="1"/>
          </p:cNvPicPr>
          <p:nvPr/>
        </p:nvPicPr>
        <p:blipFill>
          <a:blip r:embed="rId13"/>
          <a:stretch>
            <a:fillRect/>
          </a:stretch>
        </p:blipFill>
        <p:spPr>
          <a:xfrm>
            <a:off x="3572521" y="2072945"/>
            <a:ext cx="5378463" cy="4051482"/>
          </a:xfrm>
          <a:prstGeom prst="rect">
            <a:avLst/>
          </a:prstGeom>
        </p:spPr>
      </p:pic>
    </p:spTree>
    <p:extLst>
      <p:ext uri="{BB962C8B-B14F-4D97-AF65-F5344CB8AC3E}">
        <p14:creationId xmlns:p14="http://schemas.microsoft.com/office/powerpoint/2010/main" val="3510199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51CCC-3445-2B1C-C3A1-A68DCFFE284A}"/>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D39ED8EA-EC2F-66AB-CC4C-18EBFC4F74B2}"/>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22AC89DC-8EFA-EA24-3E81-560A7E6823D9}"/>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15" name="Imagen 14">
            <a:extLst>
              <a:ext uri="{FF2B5EF4-FFF2-40B4-BE49-F238E27FC236}">
                <a16:creationId xmlns:a16="http://schemas.microsoft.com/office/drawing/2014/main" id="{FA144E81-F4EB-FF4F-15EB-CF60F333D523}"/>
              </a:ext>
            </a:extLst>
          </p:cNvPr>
          <p:cNvPicPr>
            <a:picLocks noChangeAspect="1"/>
          </p:cNvPicPr>
          <p:nvPr/>
        </p:nvPicPr>
        <p:blipFill>
          <a:blip r:embed="rId4"/>
          <a:stretch>
            <a:fillRect/>
          </a:stretch>
        </p:blipFill>
        <p:spPr>
          <a:xfrm>
            <a:off x="5778673" y="2233581"/>
            <a:ext cx="3799101" cy="3799101"/>
          </a:xfrm>
          <a:prstGeom prst="rect">
            <a:avLst/>
          </a:prstGeom>
        </p:spPr>
      </p:pic>
      <p:pic>
        <p:nvPicPr>
          <p:cNvPr id="13" name="Imagen 12">
            <a:extLst>
              <a:ext uri="{FF2B5EF4-FFF2-40B4-BE49-F238E27FC236}">
                <a16:creationId xmlns:a16="http://schemas.microsoft.com/office/drawing/2014/main" id="{F0C339ED-11C2-B4CD-EF10-BC2EAD3F34A0}"/>
              </a:ext>
            </a:extLst>
          </p:cNvPr>
          <p:cNvPicPr>
            <a:picLocks noChangeAspect="1"/>
          </p:cNvPicPr>
          <p:nvPr/>
        </p:nvPicPr>
        <p:blipFill>
          <a:blip r:embed="rId5"/>
          <a:stretch>
            <a:fillRect/>
          </a:stretch>
        </p:blipFill>
        <p:spPr>
          <a:xfrm>
            <a:off x="4903441" y="1984081"/>
            <a:ext cx="4030807" cy="4030807"/>
          </a:xfrm>
          <a:prstGeom prst="rect">
            <a:avLst/>
          </a:prstGeom>
        </p:spPr>
      </p:pic>
      <p:pic>
        <p:nvPicPr>
          <p:cNvPr id="19" name="Imagen 18">
            <a:extLst>
              <a:ext uri="{FF2B5EF4-FFF2-40B4-BE49-F238E27FC236}">
                <a16:creationId xmlns:a16="http://schemas.microsoft.com/office/drawing/2014/main" id="{D6D426FE-F4E7-BAEF-58EC-E90384478E06}"/>
              </a:ext>
            </a:extLst>
          </p:cNvPr>
          <p:cNvPicPr>
            <a:picLocks noChangeAspect="1"/>
          </p:cNvPicPr>
          <p:nvPr/>
        </p:nvPicPr>
        <p:blipFill>
          <a:blip r:embed="rId6"/>
          <a:stretch>
            <a:fillRect/>
          </a:stretch>
        </p:blipFill>
        <p:spPr>
          <a:xfrm>
            <a:off x="7412231" y="1911864"/>
            <a:ext cx="4138613" cy="4138613"/>
          </a:xfrm>
          <a:prstGeom prst="rect">
            <a:avLst/>
          </a:prstGeom>
        </p:spPr>
      </p:pic>
      <p:pic>
        <p:nvPicPr>
          <p:cNvPr id="17" name="Imagen 16">
            <a:extLst>
              <a:ext uri="{FF2B5EF4-FFF2-40B4-BE49-F238E27FC236}">
                <a16:creationId xmlns:a16="http://schemas.microsoft.com/office/drawing/2014/main" id="{EBA85BB9-21BD-B679-1C4C-E67343DF841A}"/>
              </a:ext>
            </a:extLst>
          </p:cNvPr>
          <p:cNvPicPr>
            <a:picLocks noChangeAspect="1"/>
          </p:cNvPicPr>
          <p:nvPr/>
        </p:nvPicPr>
        <p:blipFill>
          <a:blip r:embed="rId7"/>
          <a:srcRect l="10065" r="25000"/>
          <a:stretch/>
        </p:blipFill>
        <p:spPr>
          <a:xfrm>
            <a:off x="2482509" y="2073669"/>
            <a:ext cx="4841864" cy="4194260"/>
          </a:xfrm>
          <a:prstGeom prst="rect">
            <a:avLst/>
          </a:prstGeom>
        </p:spPr>
      </p:pic>
      <p:pic>
        <p:nvPicPr>
          <p:cNvPr id="21" name="Imagen 20">
            <a:extLst>
              <a:ext uri="{FF2B5EF4-FFF2-40B4-BE49-F238E27FC236}">
                <a16:creationId xmlns:a16="http://schemas.microsoft.com/office/drawing/2014/main" id="{5E16A6A2-188E-6010-707A-6033F222F366}"/>
              </a:ext>
            </a:extLst>
          </p:cNvPr>
          <p:cNvPicPr>
            <a:picLocks noChangeAspect="1"/>
          </p:cNvPicPr>
          <p:nvPr/>
        </p:nvPicPr>
        <p:blipFill>
          <a:blip r:embed="rId8"/>
          <a:stretch>
            <a:fillRect/>
          </a:stretch>
        </p:blipFill>
        <p:spPr>
          <a:xfrm>
            <a:off x="3572521" y="2072945"/>
            <a:ext cx="5378463" cy="4051482"/>
          </a:xfrm>
          <a:prstGeom prst="rect">
            <a:avLst/>
          </a:prstGeom>
        </p:spPr>
      </p:pic>
      <p:sp>
        <p:nvSpPr>
          <p:cNvPr id="2" name="Título 1">
            <a:extLst>
              <a:ext uri="{FF2B5EF4-FFF2-40B4-BE49-F238E27FC236}">
                <a16:creationId xmlns:a16="http://schemas.microsoft.com/office/drawing/2014/main" id="{2E9F6D2A-BA90-7850-E687-BF8FCCC1B8D1}"/>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9C8F09D1-CD1B-2DD8-4C92-398FEB46372D}"/>
              </a:ext>
            </a:extLst>
          </p:cNvPr>
          <p:cNvPicPr>
            <a:picLocks noChangeAspect="1"/>
          </p:cNvPicPr>
          <p:nvPr/>
        </p:nvPicPr>
        <p:blipFill>
          <a:blip r:embed="rId9"/>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543A8AB7-98B5-0655-CE50-4CF10D3F2F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04DED703-558D-CDB5-7B1A-9AB830DA2857}"/>
              </a:ext>
            </a:extLst>
          </p:cNvPr>
          <p:cNvPicPr>
            <a:picLocks noChangeAspect="1"/>
          </p:cNvPicPr>
          <p:nvPr/>
        </p:nvPicPr>
        <p:blipFill>
          <a:blip r:embed="rId11"/>
          <a:stretch>
            <a:fillRect/>
          </a:stretch>
        </p:blipFill>
        <p:spPr>
          <a:xfrm>
            <a:off x="5622217" y="1605161"/>
            <a:ext cx="5921308" cy="4440981"/>
          </a:xfrm>
          <a:prstGeom prst="rect">
            <a:avLst/>
          </a:prstGeom>
        </p:spPr>
      </p:pic>
      <p:pic>
        <p:nvPicPr>
          <p:cNvPr id="6" name="Imagen 5">
            <a:extLst>
              <a:ext uri="{FF2B5EF4-FFF2-40B4-BE49-F238E27FC236}">
                <a16:creationId xmlns:a16="http://schemas.microsoft.com/office/drawing/2014/main" id="{AEF87B11-8581-2FE3-3A8C-F24CAF762CC7}"/>
              </a:ext>
            </a:extLst>
          </p:cNvPr>
          <p:cNvPicPr>
            <a:picLocks noChangeAspect="1"/>
          </p:cNvPicPr>
          <p:nvPr/>
        </p:nvPicPr>
        <p:blipFill>
          <a:blip r:embed="rId12"/>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2D69F4C3-BEDB-972C-4B93-F2F694FDB0C1}"/>
              </a:ext>
            </a:extLst>
          </p:cNvPr>
          <p:cNvPicPr>
            <a:picLocks noChangeAspect="1"/>
          </p:cNvPicPr>
          <p:nvPr/>
        </p:nvPicPr>
        <p:blipFill>
          <a:blip r:embed="rId13"/>
          <a:stretch>
            <a:fillRect/>
          </a:stretch>
        </p:blipFill>
        <p:spPr>
          <a:xfrm>
            <a:off x="3443220" y="6185507"/>
            <a:ext cx="2360265" cy="875807"/>
          </a:xfrm>
          <a:prstGeom prst="rect">
            <a:avLst/>
          </a:prstGeom>
        </p:spPr>
      </p:pic>
      <p:pic>
        <p:nvPicPr>
          <p:cNvPr id="23" name="Imagen 22">
            <a:extLst>
              <a:ext uri="{FF2B5EF4-FFF2-40B4-BE49-F238E27FC236}">
                <a16:creationId xmlns:a16="http://schemas.microsoft.com/office/drawing/2014/main" id="{DF291EFA-4870-D734-FD37-53370D63509E}"/>
              </a:ext>
            </a:extLst>
          </p:cNvPr>
          <p:cNvPicPr>
            <a:picLocks noChangeAspect="1"/>
          </p:cNvPicPr>
          <p:nvPr/>
        </p:nvPicPr>
        <p:blipFill>
          <a:blip r:embed="rId14"/>
          <a:stretch>
            <a:fillRect/>
          </a:stretch>
        </p:blipFill>
        <p:spPr>
          <a:xfrm>
            <a:off x="1957760" y="2037992"/>
            <a:ext cx="7118224" cy="3810000"/>
          </a:xfrm>
          <a:prstGeom prst="rect">
            <a:avLst/>
          </a:prstGeom>
        </p:spPr>
      </p:pic>
    </p:spTree>
    <p:extLst>
      <p:ext uri="{BB962C8B-B14F-4D97-AF65-F5344CB8AC3E}">
        <p14:creationId xmlns:p14="http://schemas.microsoft.com/office/powerpoint/2010/main" val="335697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DCB9-1CC1-EDD5-D6C7-49EE8E6BBD1C}"/>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676BAF36-78EA-DD47-8B11-BFB2664F314B}"/>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AED09C13-6014-D8FE-CB28-07F72AF33BE1}"/>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15" name="Imagen 14">
            <a:extLst>
              <a:ext uri="{FF2B5EF4-FFF2-40B4-BE49-F238E27FC236}">
                <a16:creationId xmlns:a16="http://schemas.microsoft.com/office/drawing/2014/main" id="{2DC827D9-2659-68D8-B61E-A1DBDAA0BF04}"/>
              </a:ext>
            </a:extLst>
          </p:cNvPr>
          <p:cNvPicPr>
            <a:picLocks noChangeAspect="1"/>
          </p:cNvPicPr>
          <p:nvPr/>
        </p:nvPicPr>
        <p:blipFill>
          <a:blip r:embed="rId4"/>
          <a:stretch>
            <a:fillRect/>
          </a:stretch>
        </p:blipFill>
        <p:spPr>
          <a:xfrm>
            <a:off x="5778673" y="2233581"/>
            <a:ext cx="3799101" cy="3799101"/>
          </a:xfrm>
          <a:prstGeom prst="rect">
            <a:avLst/>
          </a:prstGeom>
        </p:spPr>
      </p:pic>
      <p:pic>
        <p:nvPicPr>
          <p:cNvPr id="13" name="Imagen 12">
            <a:extLst>
              <a:ext uri="{FF2B5EF4-FFF2-40B4-BE49-F238E27FC236}">
                <a16:creationId xmlns:a16="http://schemas.microsoft.com/office/drawing/2014/main" id="{339B7A7A-F281-AAC2-2F19-1093D5573993}"/>
              </a:ext>
            </a:extLst>
          </p:cNvPr>
          <p:cNvPicPr>
            <a:picLocks noChangeAspect="1"/>
          </p:cNvPicPr>
          <p:nvPr/>
        </p:nvPicPr>
        <p:blipFill>
          <a:blip r:embed="rId5"/>
          <a:stretch>
            <a:fillRect/>
          </a:stretch>
        </p:blipFill>
        <p:spPr>
          <a:xfrm>
            <a:off x="4903441" y="1984081"/>
            <a:ext cx="4030807" cy="4030807"/>
          </a:xfrm>
          <a:prstGeom prst="rect">
            <a:avLst/>
          </a:prstGeom>
        </p:spPr>
      </p:pic>
      <p:pic>
        <p:nvPicPr>
          <p:cNvPr id="19" name="Imagen 18">
            <a:extLst>
              <a:ext uri="{FF2B5EF4-FFF2-40B4-BE49-F238E27FC236}">
                <a16:creationId xmlns:a16="http://schemas.microsoft.com/office/drawing/2014/main" id="{18C3EC67-E4C4-66DF-A870-052926F2E019}"/>
              </a:ext>
            </a:extLst>
          </p:cNvPr>
          <p:cNvPicPr>
            <a:picLocks noChangeAspect="1"/>
          </p:cNvPicPr>
          <p:nvPr/>
        </p:nvPicPr>
        <p:blipFill>
          <a:blip r:embed="rId6"/>
          <a:stretch>
            <a:fillRect/>
          </a:stretch>
        </p:blipFill>
        <p:spPr>
          <a:xfrm>
            <a:off x="7412231" y="1911864"/>
            <a:ext cx="4138613" cy="4138613"/>
          </a:xfrm>
          <a:prstGeom prst="rect">
            <a:avLst/>
          </a:prstGeom>
        </p:spPr>
      </p:pic>
      <p:pic>
        <p:nvPicPr>
          <p:cNvPr id="17" name="Imagen 16">
            <a:extLst>
              <a:ext uri="{FF2B5EF4-FFF2-40B4-BE49-F238E27FC236}">
                <a16:creationId xmlns:a16="http://schemas.microsoft.com/office/drawing/2014/main" id="{313308C9-388C-54A2-AFCB-3D536CBCB135}"/>
              </a:ext>
            </a:extLst>
          </p:cNvPr>
          <p:cNvPicPr>
            <a:picLocks noChangeAspect="1"/>
          </p:cNvPicPr>
          <p:nvPr/>
        </p:nvPicPr>
        <p:blipFill>
          <a:blip r:embed="rId7"/>
          <a:srcRect l="10065" r="25000"/>
          <a:stretch/>
        </p:blipFill>
        <p:spPr>
          <a:xfrm>
            <a:off x="2482509" y="2073669"/>
            <a:ext cx="4841864" cy="4194260"/>
          </a:xfrm>
          <a:prstGeom prst="rect">
            <a:avLst/>
          </a:prstGeom>
        </p:spPr>
      </p:pic>
      <p:pic>
        <p:nvPicPr>
          <p:cNvPr id="21" name="Imagen 20">
            <a:extLst>
              <a:ext uri="{FF2B5EF4-FFF2-40B4-BE49-F238E27FC236}">
                <a16:creationId xmlns:a16="http://schemas.microsoft.com/office/drawing/2014/main" id="{3FAC910C-1208-3F41-6474-8B8DDD53103D}"/>
              </a:ext>
            </a:extLst>
          </p:cNvPr>
          <p:cNvPicPr>
            <a:picLocks noChangeAspect="1"/>
          </p:cNvPicPr>
          <p:nvPr/>
        </p:nvPicPr>
        <p:blipFill>
          <a:blip r:embed="rId8"/>
          <a:stretch>
            <a:fillRect/>
          </a:stretch>
        </p:blipFill>
        <p:spPr>
          <a:xfrm>
            <a:off x="3572521" y="2072945"/>
            <a:ext cx="5378463" cy="4051482"/>
          </a:xfrm>
          <a:prstGeom prst="rect">
            <a:avLst/>
          </a:prstGeom>
        </p:spPr>
      </p:pic>
      <p:pic>
        <p:nvPicPr>
          <p:cNvPr id="23" name="Imagen 22">
            <a:extLst>
              <a:ext uri="{FF2B5EF4-FFF2-40B4-BE49-F238E27FC236}">
                <a16:creationId xmlns:a16="http://schemas.microsoft.com/office/drawing/2014/main" id="{6B93F67A-CD5F-DD1A-87A7-7E51007B96DD}"/>
              </a:ext>
            </a:extLst>
          </p:cNvPr>
          <p:cNvPicPr>
            <a:picLocks noChangeAspect="1"/>
          </p:cNvPicPr>
          <p:nvPr/>
        </p:nvPicPr>
        <p:blipFill>
          <a:blip r:embed="rId9"/>
          <a:stretch>
            <a:fillRect/>
          </a:stretch>
        </p:blipFill>
        <p:spPr>
          <a:xfrm>
            <a:off x="1979852" y="1833777"/>
            <a:ext cx="7118224" cy="3810000"/>
          </a:xfrm>
          <a:prstGeom prst="rect">
            <a:avLst/>
          </a:prstGeom>
        </p:spPr>
      </p:pic>
      <p:sp>
        <p:nvSpPr>
          <p:cNvPr id="2" name="Título 1">
            <a:extLst>
              <a:ext uri="{FF2B5EF4-FFF2-40B4-BE49-F238E27FC236}">
                <a16:creationId xmlns:a16="http://schemas.microsoft.com/office/drawing/2014/main" id="{D4F59000-3AC6-94CF-F83A-93097B5CBFF2}"/>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568A67A8-8BCA-5659-684D-1E114311100E}"/>
              </a:ext>
            </a:extLst>
          </p:cNvPr>
          <p:cNvPicPr>
            <a:picLocks noChangeAspect="1"/>
          </p:cNvPicPr>
          <p:nvPr/>
        </p:nvPicPr>
        <p:blipFill>
          <a:blip r:embed="rId10"/>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CCE67A0F-5798-CF66-770A-33D71D31C7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D5F0DA4C-8854-2A48-0B52-385A2AA83872}"/>
              </a:ext>
            </a:extLst>
          </p:cNvPr>
          <p:cNvPicPr>
            <a:picLocks noChangeAspect="1"/>
          </p:cNvPicPr>
          <p:nvPr/>
        </p:nvPicPr>
        <p:blipFill>
          <a:blip r:embed="rId12"/>
          <a:stretch>
            <a:fillRect/>
          </a:stretch>
        </p:blipFill>
        <p:spPr>
          <a:xfrm>
            <a:off x="5622217" y="1605161"/>
            <a:ext cx="5921308" cy="4440981"/>
          </a:xfrm>
          <a:prstGeom prst="rect">
            <a:avLst/>
          </a:prstGeom>
        </p:spPr>
      </p:pic>
      <p:pic>
        <p:nvPicPr>
          <p:cNvPr id="6" name="Imagen 5">
            <a:extLst>
              <a:ext uri="{FF2B5EF4-FFF2-40B4-BE49-F238E27FC236}">
                <a16:creationId xmlns:a16="http://schemas.microsoft.com/office/drawing/2014/main" id="{1BA027E0-C8B2-6178-B390-08D0B86C2465}"/>
              </a:ext>
            </a:extLst>
          </p:cNvPr>
          <p:cNvPicPr>
            <a:picLocks noChangeAspect="1"/>
          </p:cNvPicPr>
          <p:nvPr/>
        </p:nvPicPr>
        <p:blipFill>
          <a:blip r:embed="rId13"/>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6E62622E-50FA-A73B-ECAF-51362EB41D83}"/>
              </a:ext>
            </a:extLst>
          </p:cNvPr>
          <p:cNvPicPr>
            <a:picLocks noChangeAspect="1"/>
          </p:cNvPicPr>
          <p:nvPr/>
        </p:nvPicPr>
        <p:blipFill>
          <a:blip r:embed="rId14"/>
          <a:stretch>
            <a:fillRect/>
          </a:stretch>
        </p:blipFill>
        <p:spPr>
          <a:xfrm>
            <a:off x="3443220" y="6185507"/>
            <a:ext cx="2360265" cy="875807"/>
          </a:xfrm>
          <a:prstGeom prst="rect">
            <a:avLst/>
          </a:prstGeom>
        </p:spPr>
      </p:pic>
      <p:pic>
        <p:nvPicPr>
          <p:cNvPr id="31" name="Imagen 30">
            <a:extLst>
              <a:ext uri="{FF2B5EF4-FFF2-40B4-BE49-F238E27FC236}">
                <a16:creationId xmlns:a16="http://schemas.microsoft.com/office/drawing/2014/main" id="{D58B3BD6-D2BE-1ED3-AB90-5FB52374EC63}"/>
              </a:ext>
            </a:extLst>
          </p:cNvPr>
          <p:cNvPicPr>
            <a:picLocks noChangeAspect="1"/>
          </p:cNvPicPr>
          <p:nvPr/>
        </p:nvPicPr>
        <p:blipFill>
          <a:blip r:embed="rId15"/>
          <a:srcRect b="30222"/>
          <a:stretch/>
        </p:blipFill>
        <p:spPr>
          <a:xfrm>
            <a:off x="1114630" y="1621934"/>
            <a:ext cx="5143500" cy="4785360"/>
          </a:xfrm>
          <a:prstGeom prst="rect">
            <a:avLst/>
          </a:prstGeom>
        </p:spPr>
      </p:pic>
    </p:spTree>
    <p:extLst>
      <p:ext uri="{BB962C8B-B14F-4D97-AF65-F5344CB8AC3E}">
        <p14:creationId xmlns:p14="http://schemas.microsoft.com/office/powerpoint/2010/main" val="1123218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97FA9-E70E-7DF1-D011-9AF7E546E327}"/>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6ECADC70-E4E7-EB1B-FEAF-FB1AE574188B}"/>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F0DB4A03-3D85-16E3-D14A-B806D49982BD}"/>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15" name="Imagen 14">
            <a:extLst>
              <a:ext uri="{FF2B5EF4-FFF2-40B4-BE49-F238E27FC236}">
                <a16:creationId xmlns:a16="http://schemas.microsoft.com/office/drawing/2014/main" id="{2300543C-627E-E6B9-A2D7-F5C710625B8E}"/>
              </a:ext>
            </a:extLst>
          </p:cNvPr>
          <p:cNvPicPr>
            <a:picLocks noChangeAspect="1"/>
          </p:cNvPicPr>
          <p:nvPr/>
        </p:nvPicPr>
        <p:blipFill>
          <a:blip r:embed="rId4"/>
          <a:stretch>
            <a:fillRect/>
          </a:stretch>
        </p:blipFill>
        <p:spPr>
          <a:xfrm>
            <a:off x="5778673" y="2233581"/>
            <a:ext cx="3799101" cy="3799101"/>
          </a:xfrm>
          <a:prstGeom prst="rect">
            <a:avLst/>
          </a:prstGeom>
        </p:spPr>
      </p:pic>
      <p:pic>
        <p:nvPicPr>
          <p:cNvPr id="13" name="Imagen 12">
            <a:extLst>
              <a:ext uri="{FF2B5EF4-FFF2-40B4-BE49-F238E27FC236}">
                <a16:creationId xmlns:a16="http://schemas.microsoft.com/office/drawing/2014/main" id="{5C28AE93-9BDF-F160-EA78-045DA46927AD}"/>
              </a:ext>
            </a:extLst>
          </p:cNvPr>
          <p:cNvPicPr>
            <a:picLocks noChangeAspect="1"/>
          </p:cNvPicPr>
          <p:nvPr/>
        </p:nvPicPr>
        <p:blipFill>
          <a:blip r:embed="rId5"/>
          <a:stretch>
            <a:fillRect/>
          </a:stretch>
        </p:blipFill>
        <p:spPr>
          <a:xfrm>
            <a:off x="4903441" y="1984081"/>
            <a:ext cx="4030807" cy="4030807"/>
          </a:xfrm>
          <a:prstGeom prst="rect">
            <a:avLst/>
          </a:prstGeom>
        </p:spPr>
      </p:pic>
      <p:pic>
        <p:nvPicPr>
          <p:cNvPr id="19" name="Imagen 18">
            <a:extLst>
              <a:ext uri="{FF2B5EF4-FFF2-40B4-BE49-F238E27FC236}">
                <a16:creationId xmlns:a16="http://schemas.microsoft.com/office/drawing/2014/main" id="{03520695-C47B-C17E-2637-0F7939C9C947}"/>
              </a:ext>
            </a:extLst>
          </p:cNvPr>
          <p:cNvPicPr>
            <a:picLocks noChangeAspect="1"/>
          </p:cNvPicPr>
          <p:nvPr/>
        </p:nvPicPr>
        <p:blipFill>
          <a:blip r:embed="rId6"/>
          <a:stretch>
            <a:fillRect/>
          </a:stretch>
        </p:blipFill>
        <p:spPr>
          <a:xfrm>
            <a:off x="7412231" y="1911864"/>
            <a:ext cx="4138613" cy="4138613"/>
          </a:xfrm>
          <a:prstGeom prst="rect">
            <a:avLst/>
          </a:prstGeom>
        </p:spPr>
      </p:pic>
      <p:pic>
        <p:nvPicPr>
          <p:cNvPr id="17" name="Imagen 16">
            <a:extLst>
              <a:ext uri="{FF2B5EF4-FFF2-40B4-BE49-F238E27FC236}">
                <a16:creationId xmlns:a16="http://schemas.microsoft.com/office/drawing/2014/main" id="{19EFCEFF-C619-2D35-4F3D-69604596D120}"/>
              </a:ext>
            </a:extLst>
          </p:cNvPr>
          <p:cNvPicPr>
            <a:picLocks noChangeAspect="1"/>
          </p:cNvPicPr>
          <p:nvPr/>
        </p:nvPicPr>
        <p:blipFill>
          <a:blip r:embed="rId7"/>
          <a:srcRect l="10065" r="25000"/>
          <a:stretch/>
        </p:blipFill>
        <p:spPr>
          <a:xfrm>
            <a:off x="2482509" y="2073669"/>
            <a:ext cx="4841864" cy="4194260"/>
          </a:xfrm>
          <a:prstGeom prst="rect">
            <a:avLst/>
          </a:prstGeom>
        </p:spPr>
      </p:pic>
      <p:pic>
        <p:nvPicPr>
          <p:cNvPr id="21" name="Imagen 20">
            <a:extLst>
              <a:ext uri="{FF2B5EF4-FFF2-40B4-BE49-F238E27FC236}">
                <a16:creationId xmlns:a16="http://schemas.microsoft.com/office/drawing/2014/main" id="{E8160FD0-996F-E28C-9597-E61829433A83}"/>
              </a:ext>
            </a:extLst>
          </p:cNvPr>
          <p:cNvPicPr>
            <a:picLocks noChangeAspect="1"/>
          </p:cNvPicPr>
          <p:nvPr/>
        </p:nvPicPr>
        <p:blipFill>
          <a:blip r:embed="rId8"/>
          <a:stretch>
            <a:fillRect/>
          </a:stretch>
        </p:blipFill>
        <p:spPr>
          <a:xfrm>
            <a:off x="3572521" y="2072945"/>
            <a:ext cx="5378463" cy="4051482"/>
          </a:xfrm>
          <a:prstGeom prst="rect">
            <a:avLst/>
          </a:prstGeom>
        </p:spPr>
      </p:pic>
      <p:pic>
        <p:nvPicPr>
          <p:cNvPr id="23" name="Imagen 22">
            <a:extLst>
              <a:ext uri="{FF2B5EF4-FFF2-40B4-BE49-F238E27FC236}">
                <a16:creationId xmlns:a16="http://schemas.microsoft.com/office/drawing/2014/main" id="{4121F72E-1FA7-7069-AB1E-BE08099E29ED}"/>
              </a:ext>
            </a:extLst>
          </p:cNvPr>
          <p:cNvPicPr>
            <a:picLocks noChangeAspect="1"/>
          </p:cNvPicPr>
          <p:nvPr/>
        </p:nvPicPr>
        <p:blipFill>
          <a:blip r:embed="rId9"/>
          <a:stretch>
            <a:fillRect/>
          </a:stretch>
        </p:blipFill>
        <p:spPr>
          <a:xfrm>
            <a:off x="1979852" y="1833777"/>
            <a:ext cx="7118224" cy="3810000"/>
          </a:xfrm>
          <a:prstGeom prst="rect">
            <a:avLst/>
          </a:prstGeom>
        </p:spPr>
      </p:pic>
      <p:sp>
        <p:nvSpPr>
          <p:cNvPr id="2" name="Título 1">
            <a:extLst>
              <a:ext uri="{FF2B5EF4-FFF2-40B4-BE49-F238E27FC236}">
                <a16:creationId xmlns:a16="http://schemas.microsoft.com/office/drawing/2014/main" id="{6CBBC6D7-433C-21F8-D7E3-6BA02BB728AF}"/>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CF7C37C1-8B98-5CD5-FF57-779B2A740D9B}"/>
              </a:ext>
            </a:extLst>
          </p:cNvPr>
          <p:cNvPicPr>
            <a:picLocks noChangeAspect="1"/>
          </p:cNvPicPr>
          <p:nvPr/>
        </p:nvPicPr>
        <p:blipFill>
          <a:blip r:embed="rId10"/>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A8F983C5-77C3-4575-296A-7F4082B0B6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9E22D70D-957E-92EF-5978-CA1E7C12B522}"/>
              </a:ext>
            </a:extLst>
          </p:cNvPr>
          <p:cNvPicPr>
            <a:picLocks noChangeAspect="1"/>
          </p:cNvPicPr>
          <p:nvPr/>
        </p:nvPicPr>
        <p:blipFill>
          <a:blip r:embed="rId12"/>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F87BF016-298F-D121-5EB9-0C3976ACA550}"/>
              </a:ext>
            </a:extLst>
          </p:cNvPr>
          <p:cNvPicPr>
            <a:picLocks noChangeAspect="1"/>
          </p:cNvPicPr>
          <p:nvPr/>
        </p:nvPicPr>
        <p:blipFill>
          <a:blip r:embed="rId13"/>
          <a:stretch>
            <a:fillRect/>
          </a:stretch>
        </p:blipFill>
        <p:spPr>
          <a:xfrm>
            <a:off x="3443220" y="6185507"/>
            <a:ext cx="2360265" cy="875807"/>
          </a:xfrm>
          <a:prstGeom prst="rect">
            <a:avLst/>
          </a:prstGeom>
        </p:spPr>
      </p:pic>
      <p:pic>
        <p:nvPicPr>
          <p:cNvPr id="31" name="Imagen 30">
            <a:extLst>
              <a:ext uri="{FF2B5EF4-FFF2-40B4-BE49-F238E27FC236}">
                <a16:creationId xmlns:a16="http://schemas.microsoft.com/office/drawing/2014/main" id="{59E916E8-AF5B-7C14-C183-9A5C1C938E16}"/>
              </a:ext>
            </a:extLst>
          </p:cNvPr>
          <p:cNvPicPr>
            <a:picLocks noChangeAspect="1"/>
          </p:cNvPicPr>
          <p:nvPr/>
        </p:nvPicPr>
        <p:blipFill>
          <a:blip r:embed="rId14"/>
          <a:srcRect b="30222"/>
          <a:stretch/>
        </p:blipFill>
        <p:spPr>
          <a:xfrm>
            <a:off x="1114630" y="1621934"/>
            <a:ext cx="5143500" cy="4785360"/>
          </a:xfrm>
          <a:prstGeom prst="rect">
            <a:avLst/>
          </a:prstGeom>
        </p:spPr>
      </p:pic>
      <p:pic>
        <p:nvPicPr>
          <p:cNvPr id="8" name="Imagen 7">
            <a:extLst>
              <a:ext uri="{FF2B5EF4-FFF2-40B4-BE49-F238E27FC236}">
                <a16:creationId xmlns:a16="http://schemas.microsoft.com/office/drawing/2014/main" id="{59AA68F1-4957-B72D-449E-844BA9484155}"/>
              </a:ext>
            </a:extLst>
          </p:cNvPr>
          <p:cNvPicPr>
            <a:picLocks noChangeAspect="1"/>
          </p:cNvPicPr>
          <p:nvPr/>
        </p:nvPicPr>
        <p:blipFill>
          <a:blip r:embed="rId15"/>
          <a:srcRect b="25333"/>
          <a:stretch/>
        </p:blipFill>
        <p:spPr>
          <a:xfrm>
            <a:off x="3935641" y="1737360"/>
            <a:ext cx="4602516" cy="4582061"/>
          </a:xfrm>
          <a:prstGeom prst="rect">
            <a:avLst/>
          </a:prstGeom>
        </p:spPr>
      </p:pic>
    </p:spTree>
    <p:extLst>
      <p:ext uri="{BB962C8B-B14F-4D97-AF65-F5344CB8AC3E}">
        <p14:creationId xmlns:p14="http://schemas.microsoft.com/office/powerpoint/2010/main" val="237275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6342-4F30-6499-CC50-6E333FBD107A}"/>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A567D5F9-E0E6-25F5-095B-DABE5DFCE058}"/>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8618ABEC-EFB4-2C9D-FB5B-A3045BA76519}"/>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15" name="Imagen 14">
            <a:extLst>
              <a:ext uri="{FF2B5EF4-FFF2-40B4-BE49-F238E27FC236}">
                <a16:creationId xmlns:a16="http://schemas.microsoft.com/office/drawing/2014/main" id="{C72F5DAF-0ACE-B90C-E015-DDE643CA0550}"/>
              </a:ext>
            </a:extLst>
          </p:cNvPr>
          <p:cNvPicPr>
            <a:picLocks noChangeAspect="1"/>
          </p:cNvPicPr>
          <p:nvPr/>
        </p:nvPicPr>
        <p:blipFill>
          <a:blip r:embed="rId4"/>
          <a:stretch>
            <a:fillRect/>
          </a:stretch>
        </p:blipFill>
        <p:spPr>
          <a:xfrm>
            <a:off x="5778673" y="2233581"/>
            <a:ext cx="3799101" cy="3799101"/>
          </a:xfrm>
          <a:prstGeom prst="rect">
            <a:avLst/>
          </a:prstGeom>
        </p:spPr>
      </p:pic>
      <p:pic>
        <p:nvPicPr>
          <p:cNvPr id="13" name="Imagen 12">
            <a:extLst>
              <a:ext uri="{FF2B5EF4-FFF2-40B4-BE49-F238E27FC236}">
                <a16:creationId xmlns:a16="http://schemas.microsoft.com/office/drawing/2014/main" id="{D58B2C6B-C1BE-0334-9585-6BA6793EF1F3}"/>
              </a:ext>
            </a:extLst>
          </p:cNvPr>
          <p:cNvPicPr>
            <a:picLocks noChangeAspect="1"/>
          </p:cNvPicPr>
          <p:nvPr/>
        </p:nvPicPr>
        <p:blipFill>
          <a:blip r:embed="rId5"/>
          <a:stretch>
            <a:fillRect/>
          </a:stretch>
        </p:blipFill>
        <p:spPr>
          <a:xfrm>
            <a:off x="4903441" y="1984081"/>
            <a:ext cx="4030807" cy="4030807"/>
          </a:xfrm>
          <a:prstGeom prst="rect">
            <a:avLst/>
          </a:prstGeom>
        </p:spPr>
      </p:pic>
      <p:pic>
        <p:nvPicPr>
          <p:cNvPr id="19" name="Imagen 18">
            <a:extLst>
              <a:ext uri="{FF2B5EF4-FFF2-40B4-BE49-F238E27FC236}">
                <a16:creationId xmlns:a16="http://schemas.microsoft.com/office/drawing/2014/main" id="{98EC0E52-084F-3F7E-C62C-C1EA8DB24964}"/>
              </a:ext>
            </a:extLst>
          </p:cNvPr>
          <p:cNvPicPr>
            <a:picLocks noChangeAspect="1"/>
          </p:cNvPicPr>
          <p:nvPr/>
        </p:nvPicPr>
        <p:blipFill>
          <a:blip r:embed="rId6"/>
          <a:stretch>
            <a:fillRect/>
          </a:stretch>
        </p:blipFill>
        <p:spPr>
          <a:xfrm>
            <a:off x="7412231" y="1911864"/>
            <a:ext cx="4138613" cy="4138613"/>
          </a:xfrm>
          <a:prstGeom prst="rect">
            <a:avLst/>
          </a:prstGeom>
        </p:spPr>
      </p:pic>
      <p:pic>
        <p:nvPicPr>
          <p:cNvPr id="17" name="Imagen 16">
            <a:extLst>
              <a:ext uri="{FF2B5EF4-FFF2-40B4-BE49-F238E27FC236}">
                <a16:creationId xmlns:a16="http://schemas.microsoft.com/office/drawing/2014/main" id="{014FC371-BAEE-E278-1811-02833E86CD6D}"/>
              </a:ext>
            </a:extLst>
          </p:cNvPr>
          <p:cNvPicPr>
            <a:picLocks noChangeAspect="1"/>
          </p:cNvPicPr>
          <p:nvPr/>
        </p:nvPicPr>
        <p:blipFill>
          <a:blip r:embed="rId7"/>
          <a:srcRect l="10065" r="25000"/>
          <a:stretch/>
        </p:blipFill>
        <p:spPr>
          <a:xfrm>
            <a:off x="2482509" y="2073669"/>
            <a:ext cx="4841864" cy="4194260"/>
          </a:xfrm>
          <a:prstGeom prst="rect">
            <a:avLst/>
          </a:prstGeom>
        </p:spPr>
      </p:pic>
      <p:pic>
        <p:nvPicPr>
          <p:cNvPr id="21" name="Imagen 20">
            <a:extLst>
              <a:ext uri="{FF2B5EF4-FFF2-40B4-BE49-F238E27FC236}">
                <a16:creationId xmlns:a16="http://schemas.microsoft.com/office/drawing/2014/main" id="{F95FEC53-A7B8-DEE8-C274-A033E5B992B3}"/>
              </a:ext>
            </a:extLst>
          </p:cNvPr>
          <p:cNvPicPr>
            <a:picLocks noChangeAspect="1"/>
          </p:cNvPicPr>
          <p:nvPr/>
        </p:nvPicPr>
        <p:blipFill>
          <a:blip r:embed="rId8"/>
          <a:stretch>
            <a:fillRect/>
          </a:stretch>
        </p:blipFill>
        <p:spPr>
          <a:xfrm>
            <a:off x="3572521" y="2072945"/>
            <a:ext cx="5378463" cy="4051482"/>
          </a:xfrm>
          <a:prstGeom prst="rect">
            <a:avLst/>
          </a:prstGeom>
        </p:spPr>
      </p:pic>
      <p:pic>
        <p:nvPicPr>
          <p:cNvPr id="23" name="Imagen 22">
            <a:extLst>
              <a:ext uri="{FF2B5EF4-FFF2-40B4-BE49-F238E27FC236}">
                <a16:creationId xmlns:a16="http://schemas.microsoft.com/office/drawing/2014/main" id="{CB9F97F8-2B16-08CF-9EA8-83576F715ED6}"/>
              </a:ext>
            </a:extLst>
          </p:cNvPr>
          <p:cNvPicPr>
            <a:picLocks noChangeAspect="1"/>
          </p:cNvPicPr>
          <p:nvPr/>
        </p:nvPicPr>
        <p:blipFill>
          <a:blip r:embed="rId9"/>
          <a:stretch>
            <a:fillRect/>
          </a:stretch>
        </p:blipFill>
        <p:spPr>
          <a:xfrm>
            <a:off x="1979852" y="1833777"/>
            <a:ext cx="7118224" cy="3810000"/>
          </a:xfrm>
          <a:prstGeom prst="rect">
            <a:avLst/>
          </a:prstGeom>
        </p:spPr>
      </p:pic>
      <p:sp>
        <p:nvSpPr>
          <p:cNvPr id="2" name="Título 1">
            <a:extLst>
              <a:ext uri="{FF2B5EF4-FFF2-40B4-BE49-F238E27FC236}">
                <a16:creationId xmlns:a16="http://schemas.microsoft.com/office/drawing/2014/main" id="{3E3BC980-6067-C825-8989-7410847AD303}"/>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0D7C0F40-0AD8-34E2-8ED8-489438B1D50C}"/>
              </a:ext>
            </a:extLst>
          </p:cNvPr>
          <p:cNvPicPr>
            <a:picLocks noChangeAspect="1"/>
          </p:cNvPicPr>
          <p:nvPr/>
        </p:nvPicPr>
        <p:blipFill>
          <a:blip r:embed="rId10"/>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3978C642-B50C-5F66-FCDF-38AFFFBF19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AB2CF06C-04A9-8FFE-AC53-68C187D3FCB3}"/>
              </a:ext>
            </a:extLst>
          </p:cNvPr>
          <p:cNvPicPr>
            <a:picLocks noChangeAspect="1"/>
          </p:cNvPicPr>
          <p:nvPr/>
        </p:nvPicPr>
        <p:blipFill>
          <a:blip r:embed="rId12"/>
          <a:stretch>
            <a:fillRect/>
          </a:stretch>
        </p:blipFill>
        <p:spPr>
          <a:xfrm>
            <a:off x="5622217" y="1605161"/>
            <a:ext cx="5921308" cy="4440981"/>
          </a:xfrm>
          <a:prstGeom prst="rect">
            <a:avLst/>
          </a:prstGeom>
        </p:spPr>
      </p:pic>
      <p:pic>
        <p:nvPicPr>
          <p:cNvPr id="6" name="Imagen 5">
            <a:extLst>
              <a:ext uri="{FF2B5EF4-FFF2-40B4-BE49-F238E27FC236}">
                <a16:creationId xmlns:a16="http://schemas.microsoft.com/office/drawing/2014/main" id="{7BD82E6E-AD75-5C79-9DE8-03E999C8AA2E}"/>
              </a:ext>
            </a:extLst>
          </p:cNvPr>
          <p:cNvPicPr>
            <a:picLocks noChangeAspect="1"/>
          </p:cNvPicPr>
          <p:nvPr/>
        </p:nvPicPr>
        <p:blipFill>
          <a:blip r:embed="rId13"/>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73DA3330-C96F-1D63-B0D6-CFBA684F9809}"/>
              </a:ext>
            </a:extLst>
          </p:cNvPr>
          <p:cNvPicPr>
            <a:picLocks noChangeAspect="1"/>
          </p:cNvPicPr>
          <p:nvPr/>
        </p:nvPicPr>
        <p:blipFill>
          <a:blip r:embed="rId14"/>
          <a:stretch>
            <a:fillRect/>
          </a:stretch>
        </p:blipFill>
        <p:spPr>
          <a:xfrm>
            <a:off x="3443220" y="6185507"/>
            <a:ext cx="2360265" cy="875807"/>
          </a:xfrm>
          <a:prstGeom prst="rect">
            <a:avLst/>
          </a:prstGeom>
        </p:spPr>
      </p:pic>
      <p:pic>
        <p:nvPicPr>
          <p:cNvPr id="31" name="Imagen 30">
            <a:extLst>
              <a:ext uri="{FF2B5EF4-FFF2-40B4-BE49-F238E27FC236}">
                <a16:creationId xmlns:a16="http://schemas.microsoft.com/office/drawing/2014/main" id="{ED27DC72-39B0-1A03-E5E1-E0F93B72C43F}"/>
              </a:ext>
            </a:extLst>
          </p:cNvPr>
          <p:cNvPicPr>
            <a:picLocks noChangeAspect="1"/>
          </p:cNvPicPr>
          <p:nvPr/>
        </p:nvPicPr>
        <p:blipFill>
          <a:blip r:embed="rId15"/>
          <a:srcRect b="30222"/>
          <a:stretch/>
        </p:blipFill>
        <p:spPr>
          <a:xfrm>
            <a:off x="3100472" y="1716529"/>
            <a:ext cx="4721726" cy="4392954"/>
          </a:xfrm>
          <a:prstGeom prst="rect">
            <a:avLst/>
          </a:prstGeom>
        </p:spPr>
      </p:pic>
    </p:spTree>
    <p:extLst>
      <p:ext uri="{BB962C8B-B14F-4D97-AF65-F5344CB8AC3E}">
        <p14:creationId xmlns:p14="http://schemas.microsoft.com/office/powerpoint/2010/main" val="218894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Que es IA?</a:t>
            </a:r>
            <a:endParaRPr lang="es-PA" b="1" dirty="0"/>
          </a:p>
        </p:txBody>
      </p:sp>
      <p:sp>
        <p:nvSpPr>
          <p:cNvPr id="3" name="Marcador de contenido 2"/>
          <p:cNvSpPr>
            <a:spLocks noGrp="1"/>
          </p:cNvSpPr>
          <p:nvPr>
            <p:ph idx="1"/>
          </p:nvPr>
        </p:nvSpPr>
        <p:spPr/>
        <p:txBody>
          <a:bodyPr/>
          <a:lstStyle/>
          <a:p>
            <a:r>
              <a:rPr lang="es-MX" dirty="0"/>
              <a:t>- Automatización</a:t>
            </a:r>
          </a:p>
          <a:p>
            <a:r>
              <a:rPr lang="es-MX" dirty="0"/>
              <a:t>- Programación</a:t>
            </a:r>
          </a:p>
          <a:p>
            <a:r>
              <a:rPr lang="es-MX" dirty="0"/>
              <a:t>- Algoritmos </a:t>
            </a:r>
          </a:p>
          <a:p>
            <a:r>
              <a:rPr lang="es-MX" dirty="0"/>
              <a:t>- Variables</a:t>
            </a:r>
          </a:p>
          <a:p>
            <a:r>
              <a:rPr lang="es-MX" dirty="0"/>
              <a:t>- Perfección </a:t>
            </a:r>
          </a:p>
          <a:p>
            <a:r>
              <a:rPr lang="es-MX" dirty="0"/>
              <a:t>-Tiempo Real </a:t>
            </a:r>
          </a:p>
          <a:p>
            <a:r>
              <a:rPr lang="es-PA" dirty="0"/>
              <a:t>- Razonamiento</a:t>
            </a:r>
          </a:p>
          <a:p>
            <a:r>
              <a:rPr lang="es-PA" dirty="0"/>
              <a:t>- Resolución de problemas </a:t>
            </a:r>
            <a:endParaRPr lang="es-MX" dirty="0"/>
          </a:p>
        </p:txBody>
      </p:sp>
      <p:pic>
        <p:nvPicPr>
          <p:cNvPr id="4" name="Imagen 3">
            <a:extLst>
              <a:ext uri="{FF2B5EF4-FFF2-40B4-BE49-F238E27FC236}">
                <a16:creationId xmlns:a16="http://schemas.microsoft.com/office/drawing/2014/main" id="{6E32CAA2-9A8C-ADD4-12D9-4AE9829B8600}"/>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AE014632-072C-AE71-C94E-B59DBA2F1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6AEF601-0811-1E22-9A76-B6A2F07711AD}"/>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3C3BB20B-357E-7C90-56AB-271BD40F131D}"/>
              </a:ext>
            </a:extLst>
          </p:cNvPr>
          <p:cNvPicPr>
            <a:picLocks noChangeAspect="1"/>
          </p:cNvPicPr>
          <p:nvPr/>
        </p:nvPicPr>
        <p:blipFill>
          <a:blip r:embed="rId5"/>
          <a:stretch>
            <a:fillRect/>
          </a:stretch>
        </p:blipFill>
        <p:spPr>
          <a:xfrm>
            <a:off x="3443220" y="6185507"/>
            <a:ext cx="2360265" cy="875807"/>
          </a:xfrm>
          <a:prstGeom prst="rect">
            <a:avLst/>
          </a:prstGeom>
        </p:spPr>
      </p:pic>
      <p:pic>
        <p:nvPicPr>
          <p:cNvPr id="9" name="Imagen 8">
            <a:extLst>
              <a:ext uri="{FF2B5EF4-FFF2-40B4-BE49-F238E27FC236}">
                <a16:creationId xmlns:a16="http://schemas.microsoft.com/office/drawing/2014/main" id="{0DBFA31A-EFE8-F9EE-4947-D476A8A93BCF}"/>
              </a:ext>
            </a:extLst>
          </p:cNvPr>
          <p:cNvPicPr>
            <a:picLocks noChangeAspect="1"/>
          </p:cNvPicPr>
          <p:nvPr/>
        </p:nvPicPr>
        <p:blipFill>
          <a:blip r:embed="rId6"/>
          <a:stretch>
            <a:fillRect/>
          </a:stretch>
        </p:blipFill>
        <p:spPr>
          <a:xfrm>
            <a:off x="5803485" y="2455176"/>
            <a:ext cx="4457700" cy="2971800"/>
          </a:xfrm>
          <a:prstGeom prst="rect">
            <a:avLst/>
          </a:prstGeom>
        </p:spPr>
      </p:pic>
    </p:spTree>
    <p:extLst>
      <p:ext uri="{BB962C8B-B14F-4D97-AF65-F5344CB8AC3E}">
        <p14:creationId xmlns:p14="http://schemas.microsoft.com/office/powerpoint/2010/main" val="308923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EDD8-DB54-A744-9F0F-60237C5F241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6775C5A-9925-1786-5967-25465FF42C5D}"/>
              </a:ext>
            </a:extLst>
          </p:cNvPr>
          <p:cNvSpPr>
            <a:spLocks noGrp="1"/>
          </p:cNvSpPr>
          <p:nvPr>
            <p:ph type="title"/>
          </p:nvPr>
        </p:nvSpPr>
        <p:spPr/>
        <p:txBody>
          <a:bodyPr>
            <a:normAutofit/>
          </a:bodyPr>
          <a:lstStyle/>
          <a:p>
            <a:r>
              <a:rPr lang="es-MX" b="1" dirty="0"/>
              <a:t>Herramientas implementadas en Agricultura en la Actualidad</a:t>
            </a:r>
            <a:endParaRPr lang="es-PA" b="1" dirty="0"/>
          </a:p>
        </p:txBody>
      </p:sp>
      <p:sp>
        <p:nvSpPr>
          <p:cNvPr id="3" name="Marcador de contenido 2">
            <a:extLst>
              <a:ext uri="{FF2B5EF4-FFF2-40B4-BE49-F238E27FC236}">
                <a16:creationId xmlns:a16="http://schemas.microsoft.com/office/drawing/2014/main" id="{F8D58626-52D9-E18C-292B-A50C93AA4FE2}"/>
              </a:ext>
            </a:extLst>
          </p:cNvPr>
          <p:cNvSpPr>
            <a:spLocks noGrp="1"/>
          </p:cNvSpPr>
          <p:nvPr>
            <p:ph idx="1"/>
          </p:nvPr>
        </p:nvSpPr>
        <p:spPr>
          <a:xfrm>
            <a:off x="1097280" y="2162147"/>
            <a:ext cx="10058400" cy="4023360"/>
          </a:xfrm>
        </p:spPr>
        <p:txBody>
          <a:bodyPr/>
          <a:lstStyle/>
          <a:p>
            <a:r>
              <a:rPr lang="es-MX" dirty="0"/>
              <a:t>- Sensores Remotos </a:t>
            </a:r>
          </a:p>
          <a:p>
            <a:r>
              <a:rPr lang="es-MX" dirty="0"/>
              <a:t>- Vehículos No Tripulados </a:t>
            </a:r>
          </a:p>
          <a:p>
            <a:r>
              <a:rPr lang="es-MX" dirty="0"/>
              <a:t>- Software de procesamiento, interpretación y prescripción </a:t>
            </a:r>
          </a:p>
          <a:p>
            <a:r>
              <a:rPr lang="es-MX" dirty="0"/>
              <a:t>  Detección de plagas, estrés hídrico, malezas) </a:t>
            </a:r>
          </a:p>
          <a:p>
            <a:r>
              <a:rPr lang="es-MX" dirty="0"/>
              <a:t>  Clasificación de firmas espectrales </a:t>
            </a:r>
          </a:p>
          <a:p>
            <a:r>
              <a:rPr lang="es-MX" dirty="0"/>
              <a:t>- Drones y maquinaria </a:t>
            </a:r>
          </a:p>
          <a:p>
            <a:r>
              <a:rPr lang="es-MX" dirty="0"/>
              <a:t>   Aplicaciones focalizadas y tasa variable </a:t>
            </a:r>
          </a:p>
          <a:p>
            <a:r>
              <a:rPr lang="es-MX" dirty="0"/>
              <a:t>- Levantamiento topográfico y parcelación de fincas </a:t>
            </a:r>
          </a:p>
          <a:p>
            <a:endParaRPr lang="es-PA" dirty="0"/>
          </a:p>
        </p:txBody>
      </p:sp>
      <p:pic>
        <p:nvPicPr>
          <p:cNvPr id="4" name="Imagen 3">
            <a:extLst>
              <a:ext uri="{FF2B5EF4-FFF2-40B4-BE49-F238E27FC236}">
                <a16:creationId xmlns:a16="http://schemas.microsoft.com/office/drawing/2014/main" id="{2AF956C4-9E0F-0887-6935-634CD3865A75}"/>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0CA4830D-A576-8B5E-EDD4-C00CF9822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2E73907-7DE6-F743-EF2F-52547F57E550}"/>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39E3BBB8-79FC-1322-E822-3394544CAF6D}"/>
              </a:ext>
            </a:extLst>
          </p:cNvPr>
          <p:cNvPicPr>
            <a:picLocks noChangeAspect="1"/>
          </p:cNvPicPr>
          <p:nvPr/>
        </p:nvPicPr>
        <p:blipFill>
          <a:blip r:embed="rId5"/>
          <a:stretch>
            <a:fillRect/>
          </a:stretch>
        </p:blipFill>
        <p:spPr>
          <a:xfrm>
            <a:off x="3443220" y="6185507"/>
            <a:ext cx="2360265" cy="875807"/>
          </a:xfrm>
          <a:prstGeom prst="rect">
            <a:avLst/>
          </a:prstGeom>
        </p:spPr>
      </p:pic>
      <p:pic>
        <p:nvPicPr>
          <p:cNvPr id="8" name="Imagen 7">
            <a:extLst>
              <a:ext uri="{FF2B5EF4-FFF2-40B4-BE49-F238E27FC236}">
                <a16:creationId xmlns:a16="http://schemas.microsoft.com/office/drawing/2014/main" id="{1E48C7E5-86A9-2522-1486-7B8543463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4008" y="2121432"/>
            <a:ext cx="6400800" cy="360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771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BF1DA-75F7-7F1F-C796-505767A6F30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91ABA1-AEE1-7D6F-3523-8299E7CAE04B}"/>
              </a:ext>
            </a:extLst>
          </p:cNvPr>
          <p:cNvSpPr>
            <a:spLocks noGrp="1"/>
          </p:cNvSpPr>
          <p:nvPr>
            <p:ph type="title"/>
          </p:nvPr>
        </p:nvSpPr>
        <p:spPr/>
        <p:txBody>
          <a:bodyPr>
            <a:normAutofit/>
          </a:bodyPr>
          <a:lstStyle/>
          <a:p>
            <a:r>
              <a:rPr lang="es-MX" b="1" dirty="0"/>
              <a:t>Sensores Multiespectrales </a:t>
            </a:r>
          </a:p>
        </p:txBody>
      </p:sp>
      <p:pic>
        <p:nvPicPr>
          <p:cNvPr id="4" name="Imagen 3">
            <a:extLst>
              <a:ext uri="{FF2B5EF4-FFF2-40B4-BE49-F238E27FC236}">
                <a16:creationId xmlns:a16="http://schemas.microsoft.com/office/drawing/2014/main" id="{B55EBF82-4926-89AE-C4B3-BED7F5180117}"/>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E3BF436F-5A7C-7BFF-F76D-1DFEB9E8C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956121C-42A6-5D6D-031A-49B12C919BFE}"/>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A7894D23-83AD-5902-2F16-F517F8B35E62}"/>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10" name="文本框 56">
            <a:extLst>
              <a:ext uri="{FF2B5EF4-FFF2-40B4-BE49-F238E27FC236}">
                <a16:creationId xmlns:a16="http://schemas.microsoft.com/office/drawing/2014/main" id="{7DC66AFF-E743-DF34-0AFB-59EB2631E519}"/>
              </a:ext>
            </a:extLst>
          </p:cNvPr>
          <p:cNvSpPr txBox="1"/>
          <p:nvPr/>
        </p:nvSpPr>
        <p:spPr>
          <a:xfrm>
            <a:off x="6191888" y="4458318"/>
            <a:ext cx="4402004" cy="1232389"/>
          </a:xfrm>
          <a:prstGeom prst="rect">
            <a:avLst/>
          </a:prstGeom>
        </p:spPr>
        <p:txBody>
          <a:bodyPr vert="horz" lIns="91440" tIns="45720" rIns="91440" bIns="45720" rtlCol="0" anchor="b">
            <a:normAutofit/>
          </a:bodyPr>
          <a:lstStyle>
            <a:lvl1pPr defTabSz="914400">
              <a:lnSpc>
                <a:spcPct val="85000"/>
              </a:lnSpc>
              <a:spcBef>
                <a:spcPct val="0"/>
              </a:spcBef>
              <a:buNone/>
              <a:defRPr sz="4800" b="1" spc="-50" baseline="0">
                <a:solidFill>
                  <a:schemeClr val="tx1">
                    <a:lumMod val="75000"/>
                    <a:lumOff val="25000"/>
                  </a:schemeClr>
                </a:solidFill>
                <a:latin typeface="+mj-lt"/>
                <a:ea typeface="+mj-ea"/>
                <a:cs typeface="+mj-cs"/>
              </a:defRPr>
            </a:lvl1pPr>
          </a:lstStyle>
          <a:p>
            <a:pPr algn="ctr"/>
            <a:endParaRPr lang="zh-CN" altLang="en-US" dirty="0"/>
          </a:p>
        </p:txBody>
      </p:sp>
      <p:sp>
        <p:nvSpPr>
          <p:cNvPr id="11" name="文本框 57">
            <a:extLst>
              <a:ext uri="{FF2B5EF4-FFF2-40B4-BE49-F238E27FC236}">
                <a16:creationId xmlns:a16="http://schemas.microsoft.com/office/drawing/2014/main" id="{E661E242-898C-4B10-49B4-D2EF5FD53EDD}"/>
              </a:ext>
            </a:extLst>
          </p:cNvPr>
          <p:cNvSpPr txBox="1"/>
          <p:nvPr/>
        </p:nvSpPr>
        <p:spPr>
          <a:xfrm>
            <a:off x="1581579" y="4239797"/>
            <a:ext cx="2890716" cy="437043"/>
          </a:xfrm>
          <a:prstGeom prst="rect">
            <a:avLst/>
          </a:prstGeom>
          <a:noFill/>
        </p:spPr>
        <p:txBody>
          <a:bodyPr wrap="square" rtlCol="0">
            <a:spAutoFit/>
          </a:bodyPr>
          <a:lstStyle/>
          <a:p>
            <a:pPr algn="ctr">
              <a:lnSpc>
                <a:spcPct val="120000"/>
              </a:lnSpc>
            </a:pPr>
            <a:r>
              <a:rPr lang="en-US" altLang="zh-CN" sz="2000" b="1" dirty="0">
                <a:solidFill>
                  <a:schemeClr val="tx1">
                    <a:lumMod val="75000"/>
                    <a:lumOff val="25000"/>
                  </a:schemeClr>
                </a:solidFill>
              </a:rPr>
              <a:t>Agricultura</a:t>
            </a:r>
            <a:endParaRPr lang="zh-CN" altLang="en-US" sz="2000" b="1" dirty="0">
              <a:solidFill>
                <a:schemeClr val="tx1">
                  <a:lumMod val="75000"/>
                  <a:lumOff val="25000"/>
                </a:schemeClr>
              </a:solidFill>
            </a:endParaRPr>
          </a:p>
        </p:txBody>
      </p:sp>
      <p:sp>
        <p:nvSpPr>
          <p:cNvPr id="12" name="文本框 58">
            <a:extLst>
              <a:ext uri="{FF2B5EF4-FFF2-40B4-BE49-F238E27FC236}">
                <a16:creationId xmlns:a16="http://schemas.microsoft.com/office/drawing/2014/main" id="{490453DF-6420-01E6-DAE8-4F37470A8A10}"/>
              </a:ext>
            </a:extLst>
          </p:cNvPr>
          <p:cNvSpPr txBox="1"/>
          <p:nvPr/>
        </p:nvSpPr>
        <p:spPr>
          <a:xfrm>
            <a:off x="2154048" y="3147395"/>
            <a:ext cx="2890716" cy="371897"/>
          </a:xfrm>
          <a:prstGeom prst="rect">
            <a:avLst/>
          </a:prstGeom>
        </p:spPr>
        <p:txBody>
          <a:bodyPr vert="horz" lIns="0" tIns="45720" rIns="0" bIns="45720" rtlCol="0">
            <a:normAutofit/>
          </a:bodyPr>
          <a:lstStyle>
            <a:lvl1pPr marL="91440" indent="-91440" defTabSz="914400">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defRPr>
            </a:lvl1pPr>
            <a:lvl2pPr marL="384048" indent="-182880" defTabSz="91440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altLang="zh-CN" dirty="0" err="1"/>
              <a:t>Construcción</a:t>
            </a:r>
            <a:endParaRPr lang="zh-CN" altLang="en-US" dirty="0"/>
          </a:p>
        </p:txBody>
      </p:sp>
      <p:sp>
        <p:nvSpPr>
          <p:cNvPr id="13" name="文本框 59">
            <a:extLst>
              <a:ext uri="{FF2B5EF4-FFF2-40B4-BE49-F238E27FC236}">
                <a16:creationId xmlns:a16="http://schemas.microsoft.com/office/drawing/2014/main" id="{111A1307-73DE-9FB4-4734-262039BD1214}"/>
              </a:ext>
            </a:extLst>
          </p:cNvPr>
          <p:cNvSpPr txBox="1"/>
          <p:nvPr/>
        </p:nvSpPr>
        <p:spPr>
          <a:xfrm>
            <a:off x="1979855" y="2614025"/>
            <a:ext cx="2890716" cy="371897"/>
          </a:xfrm>
          <a:prstGeom prst="rect">
            <a:avLst/>
          </a:prstGeom>
        </p:spPr>
        <p:txBody>
          <a:bodyPr vert="horz" lIns="0" tIns="45720" rIns="0" bIns="45720" rtlCol="0">
            <a:normAutofit/>
          </a:bodyPr>
          <a:lstStyle>
            <a:defPPr>
              <a:defRPr lang="en-US"/>
            </a:defPPr>
            <a:lvl1pPr marL="91440" indent="-91440" defTabSz="914400">
              <a:lnSpc>
                <a:spcPct val="90000"/>
              </a:lnSpc>
              <a:spcBef>
                <a:spcPts val="1200"/>
              </a:spcBef>
              <a:spcAft>
                <a:spcPts val="200"/>
              </a:spcAft>
              <a:buClr>
                <a:schemeClr val="accent1"/>
              </a:buClr>
              <a:buSzPct val="100000"/>
              <a:buFont typeface="Calibri" panose="020F0502020204030204" pitchFamily="34" charset="0"/>
              <a:buChar char=" "/>
              <a:defRPr sz="2000">
                <a:solidFill>
                  <a:schemeClr val="tx1">
                    <a:lumMod val="75000"/>
                    <a:lumOff val="25000"/>
                  </a:schemeClr>
                </a:solidFill>
              </a:defRPr>
            </a:lvl1pPr>
            <a:lvl2pPr marL="384048" indent="-182880" defTabSz="91440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altLang="zh-CN" b="1" dirty="0" err="1"/>
              <a:t>Topografía</a:t>
            </a:r>
            <a:r>
              <a:rPr lang="en-US" altLang="zh-CN" b="1" dirty="0"/>
              <a:t> y </a:t>
            </a:r>
            <a:r>
              <a:rPr lang="en-US" altLang="zh-CN" b="1" dirty="0" err="1"/>
              <a:t>Mapeo</a:t>
            </a:r>
            <a:endParaRPr lang="zh-CN" altLang="en-US" b="1" dirty="0"/>
          </a:p>
        </p:txBody>
      </p:sp>
      <p:sp>
        <p:nvSpPr>
          <p:cNvPr id="14" name="文本框 60">
            <a:extLst>
              <a:ext uri="{FF2B5EF4-FFF2-40B4-BE49-F238E27FC236}">
                <a16:creationId xmlns:a16="http://schemas.microsoft.com/office/drawing/2014/main" id="{B711F8A3-1537-219F-214A-CB783046C795}"/>
              </a:ext>
            </a:extLst>
          </p:cNvPr>
          <p:cNvSpPr txBox="1"/>
          <p:nvPr/>
        </p:nvSpPr>
        <p:spPr>
          <a:xfrm>
            <a:off x="1598108" y="4877896"/>
            <a:ext cx="2890716" cy="441146"/>
          </a:xfrm>
          <a:prstGeom prst="rect">
            <a:avLst/>
          </a:prstGeom>
          <a:noFill/>
        </p:spPr>
        <p:txBody>
          <a:bodyPr wrap="square" rtlCol="0">
            <a:spAutoFit/>
          </a:bodyPr>
          <a:lstStyle/>
          <a:p>
            <a:pPr algn="ctr">
              <a:lnSpc>
                <a:spcPct val="120000"/>
              </a:lnSpc>
            </a:pPr>
            <a:r>
              <a:rPr lang="en-US" altLang="zh-CN" sz="2000" dirty="0">
                <a:solidFill>
                  <a:schemeClr val="tx1">
                    <a:lumMod val="75000"/>
                    <a:lumOff val="25000"/>
                  </a:schemeClr>
                </a:solidFill>
              </a:rPr>
              <a:t>Energía</a:t>
            </a:r>
            <a:endParaRPr lang="zh-CN" altLang="en-US" sz="2000" dirty="0">
              <a:solidFill>
                <a:schemeClr val="tx1">
                  <a:lumMod val="75000"/>
                  <a:lumOff val="25000"/>
                </a:schemeClr>
              </a:solidFill>
            </a:endParaRPr>
          </a:p>
        </p:txBody>
      </p:sp>
      <p:sp>
        <p:nvSpPr>
          <p:cNvPr id="15" name="文本框 61">
            <a:extLst>
              <a:ext uri="{FF2B5EF4-FFF2-40B4-BE49-F238E27FC236}">
                <a16:creationId xmlns:a16="http://schemas.microsoft.com/office/drawing/2014/main" id="{B9910DF3-7B20-E3B3-2384-76821F903AC9}"/>
              </a:ext>
            </a:extLst>
          </p:cNvPr>
          <p:cNvSpPr txBox="1"/>
          <p:nvPr/>
        </p:nvSpPr>
        <p:spPr>
          <a:xfrm>
            <a:off x="1665889" y="5421415"/>
            <a:ext cx="2890716" cy="441146"/>
          </a:xfrm>
          <a:prstGeom prst="rect">
            <a:avLst/>
          </a:prstGeom>
          <a:noFill/>
        </p:spPr>
        <p:txBody>
          <a:bodyPr wrap="square" rtlCol="0">
            <a:spAutoFit/>
          </a:bodyPr>
          <a:lstStyle/>
          <a:p>
            <a:pPr algn="ctr">
              <a:lnSpc>
                <a:spcPct val="120000"/>
              </a:lnSpc>
            </a:pPr>
            <a:r>
              <a:rPr lang="en-US" altLang="zh-CN" sz="2000" dirty="0" err="1">
                <a:solidFill>
                  <a:schemeClr val="tx1">
                    <a:lumMod val="75000"/>
                    <a:lumOff val="25000"/>
                  </a:schemeClr>
                </a:solidFill>
              </a:rPr>
              <a:t>Seguridad</a:t>
            </a:r>
            <a:r>
              <a:rPr kumimoji="1" lang="en-US" altLang="zh-CN" sz="2000" dirty="0">
                <a:solidFill>
                  <a:srgbClr val="141414"/>
                </a:solidFill>
                <a:latin typeface="Poppins" panose="00000500000000000000" pitchFamily="50" charset="0"/>
                <a:ea typeface="Microsoft YaHei Light" panose="020B0502040204020203" pitchFamily="34" charset="-122"/>
                <a:cs typeface="Poppins" panose="00000500000000000000" pitchFamily="50" charset="0"/>
              </a:rPr>
              <a:t> </a:t>
            </a:r>
            <a:r>
              <a:rPr lang="en-US" altLang="zh-CN" sz="2000" dirty="0">
                <a:solidFill>
                  <a:schemeClr val="tx1">
                    <a:lumMod val="75000"/>
                    <a:lumOff val="25000"/>
                  </a:schemeClr>
                </a:solidFill>
              </a:rPr>
              <a:t>Pública</a:t>
            </a:r>
            <a:endParaRPr lang="zh-CN" altLang="en-US" sz="2000" dirty="0">
              <a:solidFill>
                <a:schemeClr val="tx1">
                  <a:lumMod val="75000"/>
                  <a:lumOff val="25000"/>
                </a:schemeClr>
              </a:solidFill>
            </a:endParaRPr>
          </a:p>
        </p:txBody>
      </p:sp>
      <p:sp>
        <p:nvSpPr>
          <p:cNvPr id="16" name="文本框 62">
            <a:extLst>
              <a:ext uri="{FF2B5EF4-FFF2-40B4-BE49-F238E27FC236}">
                <a16:creationId xmlns:a16="http://schemas.microsoft.com/office/drawing/2014/main" id="{33396C79-9F46-76E0-C38A-548B87759D83}"/>
              </a:ext>
            </a:extLst>
          </p:cNvPr>
          <p:cNvSpPr txBox="1"/>
          <p:nvPr/>
        </p:nvSpPr>
        <p:spPr>
          <a:xfrm>
            <a:off x="1581579" y="3629533"/>
            <a:ext cx="2890716" cy="441146"/>
          </a:xfrm>
          <a:prstGeom prst="rect">
            <a:avLst/>
          </a:prstGeom>
          <a:noFill/>
        </p:spPr>
        <p:txBody>
          <a:bodyPr wrap="square" rtlCol="0">
            <a:spAutoFit/>
          </a:bodyPr>
          <a:lstStyle/>
          <a:p>
            <a:pPr algn="ctr">
              <a:lnSpc>
                <a:spcPct val="120000"/>
              </a:lnSpc>
            </a:pPr>
            <a:r>
              <a:rPr lang="en-US" altLang="zh-CN" sz="2000" dirty="0" err="1">
                <a:solidFill>
                  <a:schemeClr val="tx1">
                    <a:lumMod val="75000"/>
                    <a:lumOff val="25000"/>
                  </a:schemeClr>
                </a:solidFill>
              </a:rPr>
              <a:t>Infraestructura</a:t>
            </a:r>
            <a:endParaRPr lang="zh-CN" altLang="en-US" sz="2000" dirty="0">
              <a:solidFill>
                <a:schemeClr val="tx1">
                  <a:lumMod val="75000"/>
                  <a:lumOff val="25000"/>
                </a:schemeClr>
              </a:solidFill>
            </a:endParaRPr>
          </a:p>
        </p:txBody>
      </p:sp>
      <p:pic>
        <p:nvPicPr>
          <p:cNvPr id="17" name="Picture 2" descr="DJI Mavic 3M Multiespectral |">
            <a:extLst>
              <a:ext uri="{FF2B5EF4-FFF2-40B4-BE49-F238E27FC236}">
                <a16:creationId xmlns:a16="http://schemas.microsoft.com/office/drawing/2014/main" id="{B8685752-3CBC-3B60-A1BD-AC38943BFD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761" b="23555"/>
          <a:stretch/>
        </p:blipFill>
        <p:spPr bwMode="auto">
          <a:xfrm>
            <a:off x="5797638" y="2399682"/>
            <a:ext cx="5190504" cy="184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24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78737-BA25-DB61-4F20-9BD56480E2B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72A48F8-2295-3D4C-D00A-AE3416A61779}"/>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EE6CDCE5-32D5-B79C-5F0D-03F8D550A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978BB93-44E3-DA7C-2F19-7EF02B7E30BE}"/>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EF52462E-E66D-23FB-7BA7-5162798C8A0B}"/>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9" name="CuadroTexto 8">
            <a:extLst>
              <a:ext uri="{FF2B5EF4-FFF2-40B4-BE49-F238E27FC236}">
                <a16:creationId xmlns:a16="http://schemas.microsoft.com/office/drawing/2014/main" id="{946863FF-E0A7-F8AA-836F-63587911B515}"/>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pic>
        <p:nvPicPr>
          <p:cNvPr id="20" name="Imagen 19">
            <a:extLst>
              <a:ext uri="{FF2B5EF4-FFF2-40B4-BE49-F238E27FC236}">
                <a16:creationId xmlns:a16="http://schemas.microsoft.com/office/drawing/2014/main" id="{96C1C602-8CC1-2AAA-B789-06748BEA590D}"/>
              </a:ext>
            </a:extLst>
          </p:cNvPr>
          <p:cNvPicPr>
            <a:picLocks noChangeAspect="1"/>
          </p:cNvPicPr>
          <p:nvPr/>
        </p:nvPicPr>
        <p:blipFill>
          <a:blip r:embed="rId6"/>
          <a:srcRect b="15771"/>
          <a:stretch/>
        </p:blipFill>
        <p:spPr>
          <a:xfrm>
            <a:off x="2164793" y="1747757"/>
            <a:ext cx="7277384" cy="4554552"/>
          </a:xfrm>
          <a:prstGeom prst="rect">
            <a:avLst/>
          </a:prstGeom>
        </p:spPr>
      </p:pic>
      <p:sp>
        <p:nvSpPr>
          <p:cNvPr id="22" name="Título 1">
            <a:extLst>
              <a:ext uri="{FF2B5EF4-FFF2-40B4-BE49-F238E27FC236}">
                <a16:creationId xmlns:a16="http://schemas.microsoft.com/office/drawing/2014/main" id="{74D99407-8934-184A-B959-56BE89AF39CB}"/>
              </a:ext>
            </a:extLst>
          </p:cNvPr>
          <p:cNvSpPr>
            <a:spLocks noGrp="1"/>
          </p:cNvSpPr>
          <p:nvPr>
            <p:ph type="title"/>
          </p:nvPr>
        </p:nvSpPr>
        <p:spPr>
          <a:xfrm>
            <a:off x="1097280" y="286603"/>
            <a:ext cx="10058400" cy="1450757"/>
          </a:xfrm>
        </p:spPr>
        <p:txBody>
          <a:bodyPr>
            <a:normAutofit/>
          </a:bodyPr>
          <a:lstStyle/>
          <a:p>
            <a:r>
              <a:rPr lang="es-MX" b="1" dirty="0"/>
              <a:t>Sensores Multiespectrales </a:t>
            </a:r>
          </a:p>
        </p:txBody>
      </p:sp>
    </p:spTree>
    <p:extLst>
      <p:ext uri="{BB962C8B-B14F-4D97-AF65-F5344CB8AC3E}">
        <p14:creationId xmlns:p14="http://schemas.microsoft.com/office/powerpoint/2010/main" val="3772266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20D9F-74AF-F52C-5736-FC57E97371E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854E5FF-A839-9DB1-0704-FA36B765AE15}"/>
              </a:ext>
            </a:extLst>
          </p:cNvPr>
          <p:cNvSpPr>
            <a:spLocks noGrp="1"/>
          </p:cNvSpPr>
          <p:nvPr>
            <p:ph type="title"/>
          </p:nvPr>
        </p:nvSpPr>
        <p:spPr/>
        <p:txBody>
          <a:bodyPr>
            <a:normAutofit/>
          </a:bodyPr>
          <a:lstStyle/>
          <a:p>
            <a:r>
              <a:rPr lang="es-MX" b="1" dirty="0"/>
              <a:t>Calculadora de índices </a:t>
            </a:r>
            <a:endParaRPr lang="es-PA" b="1" dirty="0"/>
          </a:p>
        </p:txBody>
      </p:sp>
      <p:pic>
        <p:nvPicPr>
          <p:cNvPr id="4" name="Imagen 3">
            <a:extLst>
              <a:ext uri="{FF2B5EF4-FFF2-40B4-BE49-F238E27FC236}">
                <a16:creationId xmlns:a16="http://schemas.microsoft.com/office/drawing/2014/main" id="{23BB6053-830F-A3A7-3FED-0825C60E2365}"/>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B1CB5BBD-6046-EEEB-5F8C-62FA583D7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1C63982-34B3-47B1-1853-6A0FFE72AC76}"/>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994CF2A6-D562-7080-9BBA-A254E5F233C9}"/>
              </a:ext>
            </a:extLst>
          </p:cNvPr>
          <p:cNvPicPr>
            <a:picLocks noChangeAspect="1"/>
          </p:cNvPicPr>
          <p:nvPr/>
        </p:nvPicPr>
        <p:blipFill>
          <a:blip r:embed="rId5"/>
          <a:stretch>
            <a:fillRect/>
          </a:stretch>
        </p:blipFill>
        <p:spPr>
          <a:xfrm>
            <a:off x="3443220" y="6185507"/>
            <a:ext cx="2360265" cy="875807"/>
          </a:xfrm>
          <a:prstGeom prst="rect">
            <a:avLst/>
          </a:prstGeom>
        </p:spPr>
      </p:pic>
      <p:pic>
        <p:nvPicPr>
          <p:cNvPr id="3" name="Marcador de contenido 7">
            <a:extLst>
              <a:ext uri="{FF2B5EF4-FFF2-40B4-BE49-F238E27FC236}">
                <a16:creationId xmlns:a16="http://schemas.microsoft.com/office/drawing/2014/main" id="{DA1FCA4C-B865-2348-F020-62D33697C6AB}"/>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t="7234" b="3891"/>
          <a:stretch/>
        </p:blipFill>
        <p:spPr>
          <a:xfrm>
            <a:off x="2633198" y="1809746"/>
            <a:ext cx="6340573" cy="4226360"/>
          </a:xfrm>
        </p:spPr>
      </p:pic>
      <p:sp>
        <p:nvSpPr>
          <p:cNvPr id="9" name="CuadroTexto 8">
            <a:extLst>
              <a:ext uri="{FF2B5EF4-FFF2-40B4-BE49-F238E27FC236}">
                <a16:creationId xmlns:a16="http://schemas.microsoft.com/office/drawing/2014/main" id="{0ED7D334-44D0-0F34-D562-59012D09C962}"/>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spTree>
    <p:extLst>
      <p:ext uri="{BB962C8B-B14F-4D97-AF65-F5344CB8AC3E}">
        <p14:creationId xmlns:p14="http://schemas.microsoft.com/office/powerpoint/2010/main" val="3754204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Hernán D. Fetecua </a:t>
            </a:r>
            <a:endParaRPr lang="es-PA" b="1" dirty="0"/>
          </a:p>
        </p:txBody>
      </p:sp>
      <p:sp>
        <p:nvSpPr>
          <p:cNvPr id="3" name="Marcador de contenido 2"/>
          <p:cNvSpPr>
            <a:spLocks noGrp="1"/>
          </p:cNvSpPr>
          <p:nvPr>
            <p:ph idx="1"/>
          </p:nvPr>
        </p:nvSpPr>
        <p:spPr>
          <a:xfrm>
            <a:off x="5803485" y="2320593"/>
            <a:ext cx="5352195" cy="4023360"/>
          </a:xfrm>
        </p:spPr>
        <p:txBody>
          <a:bodyPr/>
          <a:lstStyle/>
          <a:p>
            <a:r>
              <a:rPr lang="es-CO" dirty="0"/>
              <a:t>Topógrafo egresado de la Universidad Distrital Francisco José de Caldas, Bogotá-Colombia. Coordinador técnico de Geosystem Ingeniería Colombia &amp; Panamá por más de 10 años, con formación y certificación por fabricantes de reconocidas marcas a nivel mundial en la operación, mantenimiento  y reparación de equipos topográficos y drones de alta tecnología. </a:t>
            </a:r>
          </a:p>
          <a:p>
            <a:r>
              <a:rPr lang="es-CO" dirty="0"/>
              <a:t>8 años de experiencia como técnico instructor certificado en los productos DJI Enterprise, </a:t>
            </a:r>
            <a:r>
              <a:rPr lang="es-CO" dirty="0" err="1"/>
              <a:t>Agriculture</a:t>
            </a:r>
            <a:r>
              <a:rPr lang="es-CO" dirty="0"/>
              <a:t> y piloto de RPA.</a:t>
            </a:r>
          </a:p>
        </p:txBody>
      </p:sp>
      <p:pic>
        <p:nvPicPr>
          <p:cNvPr id="5" name="Imagen 4">
            <a:extLst>
              <a:ext uri="{FF2B5EF4-FFF2-40B4-BE49-F238E27FC236}">
                <a16:creationId xmlns:a16="http://schemas.microsoft.com/office/drawing/2014/main" id="{D938700F-EF59-723E-E648-E696FDDAB6EA}"/>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1026" name="Picture 2">
            <a:extLst>
              <a:ext uri="{FF2B5EF4-FFF2-40B4-BE49-F238E27FC236}">
                <a16:creationId xmlns:a16="http://schemas.microsoft.com/office/drawing/2014/main" id="{0397B44D-BB8A-CC91-2591-17D472BA2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0E2F3F9D-B429-48CC-FBFF-951674F438FD}"/>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14" name="Imagen 13">
            <a:extLst>
              <a:ext uri="{FF2B5EF4-FFF2-40B4-BE49-F238E27FC236}">
                <a16:creationId xmlns:a16="http://schemas.microsoft.com/office/drawing/2014/main" id="{C6C54975-58DD-4B90-C337-256E08CE456F}"/>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15" name="Rectángulo 14">
            <a:extLst>
              <a:ext uri="{FF2B5EF4-FFF2-40B4-BE49-F238E27FC236}">
                <a16:creationId xmlns:a16="http://schemas.microsoft.com/office/drawing/2014/main" id="{47D30C8B-16FA-0817-38C4-5796F263FB85}"/>
              </a:ext>
            </a:extLst>
          </p:cNvPr>
          <p:cNvSpPr/>
          <p:nvPr/>
        </p:nvSpPr>
        <p:spPr>
          <a:xfrm>
            <a:off x="1826043" y="4882938"/>
            <a:ext cx="3234353" cy="923330"/>
          </a:xfrm>
          <a:prstGeom prst="rect">
            <a:avLst/>
          </a:prstGeom>
        </p:spPr>
        <p:txBody>
          <a:bodyPr wrap="square">
            <a:spAutoFit/>
          </a:bodyPr>
          <a:lstStyle/>
          <a:p>
            <a:pPr algn="ctr" defTabSz="914400"/>
            <a:r>
              <a:rPr lang="es-CO" b="1" dirty="0">
                <a:solidFill>
                  <a:prstClr val="black"/>
                </a:solidFill>
                <a:latin typeface="Calibri Light" panose="020F0302020204030204" pitchFamily="34" charset="0"/>
                <a:cs typeface="Calibri Light" panose="020F0302020204030204" pitchFamily="34" charset="0"/>
              </a:rPr>
              <a:t>Hernán Fetecua</a:t>
            </a:r>
          </a:p>
          <a:p>
            <a:pPr algn="ctr" defTabSz="914400"/>
            <a:r>
              <a:rPr lang="es-CO" dirty="0">
                <a:solidFill>
                  <a:prstClr val="black"/>
                </a:solidFill>
                <a:latin typeface="Calibri Light" panose="020F0302020204030204" pitchFamily="34" charset="0"/>
                <a:cs typeface="Calibri Light" panose="020F0302020204030204" pitchFamily="34" charset="0"/>
              </a:rPr>
              <a:t>Topógrafo, Piloto RPA</a:t>
            </a:r>
          </a:p>
          <a:p>
            <a:pPr algn="ctr" defTabSz="914400"/>
            <a:r>
              <a:rPr lang="es-CO" dirty="0">
                <a:solidFill>
                  <a:prstClr val="black"/>
                </a:solidFill>
                <a:latin typeface="Calibri Light" panose="020F0302020204030204" pitchFamily="34" charset="0"/>
                <a:cs typeface="Calibri Light" panose="020F0302020204030204" pitchFamily="34" charset="0"/>
              </a:rPr>
              <a:t>Coordinador Técnico Geosystem</a:t>
            </a:r>
          </a:p>
        </p:txBody>
      </p:sp>
      <p:pic>
        <p:nvPicPr>
          <p:cNvPr id="20" name="Imagen 19">
            <a:extLst>
              <a:ext uri="{FF2B5EF4-FFF2-40B4-BE49-F238E27FC236}">
                <a16:creationId xmlns:a16="http://schemas.microsoft.com/office/drawing/2014/main" id="{32E67151-C244-62E7-1E64-C9B31E39ADE4}"/>
              </a:ext>
            </a:extLst>
          </p:cNvPr>
          <p:cNvPicPr>
            <a:picLocks noChangeAspect="1"/>
          </p:cNvPicPr>
          <p:nvPr/>
        </p:nvPicPr>
        <p:blipFill>
          <a:blip r:embed="rId6"/>
          <a:srcRect l="22080" r="23205" b="4180"/>
          <a:stretch/>
        </p:blipFill>
        <p:spPr>
          <a:xfrm>
            <a:off x="2169203" y="2275045"/>
            <a:ext cx="2548032" cy="256234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4312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4F702-C0E1-2D3A-361F-8190228560A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921E5C61-CF07-4606-54B3-C50E52A5E192}"/>
              </a:ext>
            </a:extLst>
          </p:cNvPr>
          <p:cNvPicPr>
            <a:picLocks noChangeAspect="1"/>
          </p:cNvPicPr>
          <p:nvPr/>
        </p:nvPicPr>
        <p:blipFill>
          <a:blip r:embed="rId2"/>
          <a:stretch>
            <a:fillRect/>
          </a:stretch>
        </p:blipFill>
        <p:spPr>
          <a:xfrm>
            <a:off x="5639734" y="2292232"/>
            <a:ext cx="6007321" cy="3379118"/>
          </a:xfrm>
          <a:prstGeom prst="rect">
            <a:avLst/>
          </a:prstGeom>
        </p:spPr>
      </p:pic>
      <p:sp>
        <p:nvSpPr>
          <p:cNvPr id="2" name="Título 1">
            <a:extLst>
              <a:ext uri="{FF2B5EF4-FFF2-40B4-BE49-F238E27FC236}">
                <a16:creationId xmlns:a16="http://schemas.microsoft.com/office/drawing/2014/main" id="{5B0125AB-51B6-20E8-ED3A-195D6C57B716}"/>
              </a:ext>
            </a:extLst>
          </p:cNvPr>
          <p:cNvSpPr>
            <a:spLocks noGrp="1"/>
          </p:cNvSpPr>
          <p:nvPr>
            <p:ph type="title"/>
          </p:nvPr>
        </p:nvSpPr>
        <p:spPr/>
        <p:txBody>
          <a:bodyPr/>
          <a:lstStyle/>
          <a:p>
            <a:r>
              <a:rPr lang="es-MX" b="1" dirty="0"/>
              <a:t>Magic Tool asistida por IA</a:t>
            </a:r>
            <a:endParaRPr lang="es-PA" b="1" dirty="0"/>
          </a:p>
        </p:txBody>
      </p:sp>
      <p:sp>
        <p:nvSpPr>
          <p:cNvPr id="3" name="Marcador de contenido 2">
            <a:extLst>
              <a:ext uri="{FF2B5EF4-FFF2-40B4-BE49-F238E27FC236}">
                <a16:creationId xmlns:a16="http://schemas.microsoft.com/office/drawing/2014/main" id="{E58AFA29-07BB-F8BF-5BD8-CCBA1A0B2067}"/>
              </a:ext>
            </a:extLst>
          </p:cNvPr>
          <p:cNvSpPr>
            <a:spLocks noGrp="1"/>
          </p:cNvSpPr>
          <p:nvPr>
            <p:ph idx="1"/>
          </p:nvPr>
        </p:nvSpPr>
        <p:spPr>
          <a:xfrm>
            <a:off x="1097279" y="1845734"/>
            <a:ext cx="4777047" cy="4023360"/>
          </a:xfrm>
        </p:spPr>
        <p:txBody>
          <a:bodyPr>
            <a:normAutofit lnSpcReduction="10000"/>
          </a:bodyPr>
          <a:lstStyle/>
          <a:p>
            <a:r>
              <a:rPr lang="es-CO" dirty="0"/>
              <a:t>La herramienta mágica para aplicaciones de pulverización localizada y ahorro de insumos para mejorar la agricultura de precisión es una herramienta de selección asistida por IA que detecta y selecciona rápidamente nidos de malezas, daños y otras anomalías en </a:t>
            </a:r>
            <a:r>
              <a:rPr lang="es-CO" dirty="0" err="1"/>
              <a:t>ortomosaicos</a:t>
            </a:r>
            <a:r>
              <a:rPr lang="es-CO" dirty="0"/>
              <a:t> y capas de índice (exportables como informes </a:t>
            </a:r>
            <a:r>
              <a:rPr lang="es-CO" dirty="0" err="1"/>
              <a:t>Shapefile</a:t>
            </a:r>
            <a:r>
              <a:rPr lang="es-CO" dirty="0"/>
              <a:t>, </a:t>
            </a:r>
            <a:r>
              <a:rPr lang="es-CO" dirty="0" err="1"/>
              <a:t>GeoJSON</a:t>
            </a:r>
            <a:r>
              <a:rPr lang="es-CO" dirty="0"/>
              <a:t>, KML y PDF). </a:t>
            </a:r>
          </a:p>
          <a:p>
            <a:r>
              <a:rPr lang="es-CO" dirty="0"/>
              <a:t>Con Pix4D </a:t>
            </a:r>
            <a:r>
              <a:rPr lang="es-CO" dirty="0" err="1"/>
              <a:t>Fields</a:t>
            </a:r>
            <a:r>
              <a:rPr lang="es-CO" dirty="0"/>
              <a:t> obtenemos mapas listos para usar y personalizables de tasa variable y pulverización puntual para drones de pulverización, tractores y pulverizadores de campo.</a:t>
            </a:r>
          </a:p>
          <a:p>
            <a:endParaRPr lang="es-CO" dirty="0"/>
          </a:p>
          <a:p>
            <a:pPr marL="0" indent="0">
              <a:buNone/>
            </a:pPr>
            <a:endParaRPr lang="es-CO" dirty="0"/>
          </a:p>
          <a:p>
            <a:endParaRPr lang="es-CO" dirty="0"/>
          </a:p>
        </p:txBody>
      </p:sp>
      <p:pic>
        <p:nvPicPr>
          <p:cNvPr id="4" name="Imagen 3">
            <a:extLst>
              <a:ext uri="{FF2B5EF4-FFF2-40B4-BE49-F238E27FC236}">
                <a16:creationId xmlns:a16="http://schemas.microsoft.com/office/drawing/2014/main" id="{279CB19C-E38E-DA21-7FB2-F77D0B9EEB31}"/>
              </a:ext>
            </a:extLst>
          </p:cNvPr>
          <p:cNvPicPr>
            <a:picLocks noChangeAspect="1"/>
          </p:cNvPicPr>
          <p:nvPr/>
        </p:nvPicPr>
        <p:blipFill>
          <a:blip r:embed="rId3"/>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2EB0F96D-A4EB-0A03-9FD3-EF6C18EEDA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B93CACE-4BC0-8049-20FE-04DC3EB6C2A2}"/>
              </a:ext>
            </a:extLst>
          </p:cNvPr>
          <p:cNvPicPr>
            <a:picLocks noChangeAspect="1"/>
          </p:cNvPicPr>
          <p:nvPr/>
        </p:nvPicPr>
        <p:blipFill>
          <a:blip r:embed="rId5"/>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9D8746FE-AF41-4A66-8675-B455740A3B64}"/>
              </a:ext>
            </a:extLst>
          </p:cNvPr>
          <p:cNvPicPr>
            <a:picLocks noChangeAspect="1"/>
          </p:cNvPicPr>
          <p:nvPr/>
        </p:nvPicPr>
        <p:blipFill>
          <a:blip r:embed="rId6"/>
          <a:stretch>
            <a:fillRect/>
          </a:stretch>
        </p:blipFill>
        <p:spPr>
          <a:xfrm>
            <a:off x="3443220" y="6185507"/>
            <a:ext cx="2360265" cy="875807"/>
          </a:xfrm>
          <a:prstGeom prst="rect">
            <a:avLst/>
          </a:prstGeom>
        </p:spPr>
      </p:pic>
      <p:sp>
        <p:nvSpPr>
          <p:cNvPr id="9" name="CuadroTexto 8">
            <a:extLst>
              <a:ext uri="{FF2B5EF4-FFF2-40B4-BE49-F238E27FC236}">
                <a16:creationId xmlns:a16="http://schemas.microsoft.com/office/drawing/2014/main" id="{3AEF8CB0-CD8C-E259-0464-4EA95E36C5B6}"/>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spTree>
    <p:extLst>
      <p:ext uri="{BB962C8B-B14F-4D97-AF65-F5344CB8AC3E}">
        <p14:creationId xmlns:p14="http://schemas.microsoft.com/office/powerpoint/2010/main" val="312646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08587-72C6-8D44-2418-33BBCC85BBF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87CAEC1-1BFD-DC83-21BB-FDB97A9CCAFF}"/>
              </a:ext>
            </a:extLst>
          </p:cNvPr>
          <p:cNvSpPr>
            <a:spLocks noGrp="1"/>
          </p:cNvSpPr>
          <p:nvPr>
            <p:ph type="title"/>
          </p:nvPr>
        </p:nvSpPr>
        <p:spPr/>
        <p:txBody>
          <a:bodyPr/>
          <a:lstStyle/>
          <a:p>
            <a:r>
              <a:rPr lang="es-CO" b="1" dirty="0"/>
              <a:t>Evaluación de daños causados ​​por la vida silvestre para el seguro de cultivos</a:t>
            </a:r>
            <a:endParaRPr lang="es-PA" b="1" dirty="0"/>
          </a:p>
        </p:txBody>
      </p:sp>
      <p:pic>
        <p:nvPicPr>
          <p:cNvPr id="4" name="Imagen 3">
            <a:extLst>
              <a:ext uri="{FF2B5EF4-FFF2-40B4-BE49-F238E27FC236}">
                <a16:creationId xmlns:a16="http://schemas.microsoft.com/office/drawing/2014/main" id="{D2EF6D56-E476-5E5E-0CB2-ED7BEC818EAC}"/>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70540E15-9ED2-FA58-88EF-F14111782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EB6D352-8D7E-0340-5230-53453D8108D8}"/>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2FCBE393-B8CC-B7EA-FA29-FFC2F4A2323E}"/>
              </a:ext>
            </a:extLst>
          </p:cNvPr>
          <p:cNvPicPr>
            <a:picLocks noChangeAspect="1"/>
          </p:cNvPicPr>
          <p:nvPr/>
        </p:nvPicPr>
        <p:blipFill>
          <a:blip r:embed="rId5"/>
          <a:stretch>
            <a:fillRect/>
          </a:stretch>
        </p:blipFill>
        <p:spPr>
          <a:xfrm>
            <a:off x="3443220" y="6185507"/>
            <a:ext cx="2360265" cy="875807"/>
          </a:xfrm>
          <a:prstGeom prst="rect">
            <a:avLst/>
          </a:prstGeom>
        </p:spPr>
      </p:pic>
      <p:pic>
        <p:nvPicPr>
          <p:cNvPr id="8" name="Imagen 7">
            <a:extLst>
              <a:ext uri="{FF2B5EF4-FFF2-40B4-BE49-F238E27FC236}">
                <a16:creationId xmlns:a16="http://schemas.microsoft.com/office/drawing/2014/main" id="{6B49D97E-11B4-F5E9-FA81-5376F98E93A7}"/>
              </a:ext>
            </a:extLst>
          </p:cNvPr>
          <p:cNvPicPr>
            <a:picLocks noChangeAspect="1"/>
          </p:cNvPicPr>
          <p:nvPr/>
        </p:nvPicPr>
        <p:blipFill>
          <a:blip r:embed="rId6"/>
          <a:stretch>
            <a:fillRect/>
          </a:stretch>
        </p:blipFill>
        <p:spPr>
          <a:xfrm>
            <a:off x="2327563" y="1898326"/>
            <a:ext cx="7335493" cy="4126215"/>
          </a:xfrm>
          <a:prstGeom prst="rect">
            <a:avLst/>
          </a:prstGeom>
        </p:spPr>
      </p:pic>
      <p:sp>
        <p:nvSpPr>
          <p:cNvPr id="9" name="CuadroTexto 8">
            <a:extLst>
              <a:ext uri="{FF2B5EF4-FFF2-40B4-BE49-F238E27FC236}">
                <a16:creationId xmlns:a16="http://schemas.microsoft.com/office/drawing/2014/main" id="{E61CF2B8-0189-9F19-61F9-CF6A473417A6}"/>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spTree>
    <p:extLst>
      <p:ext uri="{BB962C8B-B14F-4D97-AF65-F5344CB8AC3E}">
        <p14:creationId xmlns:p14="http://schemas.microsoft.com/office/powerpoint/2010/main" val="1909702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9D0C-8692-B11A-263F-3603D21B202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56A1158-B0B7-DAF4-B187-E1E65064CF57}"/>
              </a:ext>
            </a:extLst>
          </p:cNvPr>
          <p:cNvSpPr>
            <a:spLocks noGrp="1"/>
          </p:cNvSpPr>
          <p:nvPr>
            <p:ph type="title"/>
          </p:nvPr>
        </p:nvSpPr>
        <p:spPr/>
        <p:txBody>
          <a:bodyPr/>
          <a:lstStyle/>
          <a:p>
            <a:r>
              <a:rPr lang="es-CO" b="1" dirty="0"/>
              <a:t>Evaluación de daños causados ​​por la vida silvestre para el seguro de cultivos</a:t>
            </a:r>
            <a:endParaRPr lang="es-PA" b="1" dirty="0"/>
          </a:p>
        </p:txBody>
      </p:sp>
      <p:pic>
        <p:nvPicPr>
          <p:cNvPr id="4" name="Imagen 3">
            <a:extLst>
              <a:ext uri="{FF2B5EF4-FFF2-40B4-BE49-F238E27FC236}">
                <a16:creationId xmlns:a16="http://schemas.microsoft.com/office/drawing/2014/main" id="{8D1E8330-47F5-1CE5-6B00-A8AC406024F1}"/>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72EB6FB4-D702-F7A9-30DF-3E290468E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D59EC09-B2AF-E03A-57B8-E5D4EAC3D56A}"/>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569BFA86-3E2E-691D-CE04-CD26309AD8C1}"/>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9" name="CuadroTexto 8">
            <a:extLst>
              <a:ext uri="{FF2B5EF4-FFF2-40B4-BE49-F238E27FC236}">
                <a16:creationId xmlns:a16="http://schemas.microsoft.com/office/drawing/2014/main" id="{C79FE7E6-EDC8-4A32-1C67-0DE5B29014EF}"/>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pic>
        <p:nvPicPr>
          <p:cNvPr id="10" name="Imagen 9">
            <a:extLst>
              <a:ext uri="{FF2B5EF4-FFF2-40B4-BE49-F238E27FC236}">
                <a16:creationId xmlns:a16="http://schemas.microsoft.com/office/drawing/2014/main" id="{BE39DDF2-E121-1B54-8EA6-9AFB41080DC2}"/>
              </a:ext>
            </a:extLst>
          </p:cNvPr>
          <p:cNvPicPr>
            <a:picLocks noChangeAspect="1"/>
          </p:cNvPicPr>
          <p:nvPr/>
        </p:nvPicPr>
        <p:blipFill>
          <a:blip r:embed="rId6"/>
          <a:stretch>
            <a:fillRect/>
          </a:stretch>
        </p:blipFill>
        <p:spPr>
          <a:xfrm>
            <a:off x="2503072" y="1836957"/>
            <a:ext cx="6600825" cy="4210050"/>
          </a:xfrm>
          <a:prstGeom prst="rect">
            <a:avLst/>
          </a:prstGeom>
        </p:spPr>
      </p:pic>
    </p:spTree>
    <p:extLst>
      <p:ext uri="{BB962C8B-B14F-4D97-AF65-F5344CB8AC3E}">
        <p14:creationId xmlns:p14="http://schemas.microsoft.com/office/powerpoint/2010/main" val="127853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4FFD-1FE3-882D-193F-63B5F23E28B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5E11152-B3E1-529D-1CB2-DFA33E7D49C9}"/>
              </a:ext>
            </a:extLst>
          </p:cNvPr>
          <p:cNvSpPr>
            <a:spLocks noGrp="1"/>
          </p:cNvSpPr>
          <p:nvPr>
            <p:ph type="title"/>
          </p:nvPr>
        </p:nvSpPr>
        <p:spPr/>
        <p:txBody>
          <a:bodyPr/>
          <a:lstStyle/>
          <a:p>
            <a:r>
              <a:rPr lang="es-CO" b="1" dirty="0"/>
              <a:t>Evaluación de daños causados ​​por la vida silvestre para el seguro de cultivos</a:t>
            </a:r>
            <a:endParaRPr lang="es-PA" b="1" dirty="0"/>
          </a:p>
        </p:txBody>
      </p:sp>
      <p:pic>
        <p:nvPicPr>
          <p:cNvPr id="4" name="Imagen 3">
            <a:extLst>
              <a:ext uri="{FF2B5EF4-FFF2-40B4-BE49-F238E27FC236}">
                <a16:creationId xmlns:a16="http://schemas.microsoft.com/office/drawing/2014/main" id="{B94DABF7-4B6F-567C-6F8A-12B9A4F5AFF5}"/>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24F8E51B-2448-E34C-BFE3-F3C496A5E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A336A88-C0A7-57B7-4544-C0E5EB6F4E9F}"/>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CC9D8783-8DBE-CC99-D50F-609B73E24E4B}"/>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9" name="CuadroTexto 8">
            <a:extLst>
              <a:ext uri="{FF2B5EF4-FFF2-40B4-BE49-F238E27FC236}">
                <a16:creationId xmlns:a16="http://schemas.microsoft.com/office/drawing/2014/main" id="{0A2DF9FC-E28B-4B24-81A8-2673025CE4F5}"/>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pic>
        <p:nvPicPr>
          <p:cNvPr id="13314" name="Picture 2" descr="IMG BLO AGR Evaluación de daños causados ​​por la vida silvestre 2">
            <a:extLst>
              <a:ext uri="{FF2B5EF4-FFF2-40B4-BE49-F238E27FC236}">
                <a16:creationId xmlns:a16="http://schemas.microsoft.com/office/drawing/2014/main" id="{D9F331C5-5CDF-7E26-8D36-7A0E37FD0A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78" r="23867"/>
          <a:stretch/>
        </p:blipFill>
        <p:spPr bwMode="auto">
          <a:xfrm>
            <a:off x="7054121" y="1916575"/>
            <a:ext cx="3582278" cy="38561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DAAD534-96BC-1529-E8A4-99D3B44B5882}"/>
              </a:ext>
            </a:extLst>
          </p:cNvPr>
          <p:cNvSpPr txBox="1"/>
          <p:nvPr/>
        </p:nvSpPr>
        <p:spPr>
          <a:xfrm>
            <a:off x="958121" y="2451049"/>
            <a:ext cx="6096000" cy="3139321"/>
          </a:xfrm>
          <a:prstGeom prst="rect">
            <a:avLst/>
          </a:prstGeom>
          <a:noFill/>
        </p:spPr>
        <p:txBody>
          <a:bodyPr wrap="square">
            <a:spAutoFit/>
          </a:bodyPr>
          <a:lstStyle/>
          <a:p>
            <a:r>
              <a:rPr lang="es-CO" dirty="0"/>
              <a:t>Resultados</a:t>
            </a:r>
          </a:p>
          <a:p>
            <a:endParaRPr lang="es-CO" dirty="0"/>
          </a:p>
          <a:p>
            <a:r>
              <a:rPr lang="es-CO" dirty="0"/>
              <a:t>Las pérdidas totales y los daños parciales fueron zonificados</a:t>
            </a:r>
          </a:p>
          <a:p>
            <a:r>
              <a:rPr lang="es-CO" dirty="0"/>
              <a:t>Todos los datos se incorporaron a un informe de PIX4Dfields, que proporcionó al agricultor y a su aseguradora una base confiable para la toma de decisiones.</a:t>
            </a:r>
          </a:p>
          <a:p>
            <a:endParaRPr lang="es-CO" dirty="0"/>
          </a:p>
          <a:p>
            <a:r>
              <a:rPr lang="es-CO" dirty="0"/>
              <a:t>Daños totales: alrededor de 109 toneladas de producción perdida, con un valor de más de 3.800 euros (sin </a:t>
            </a:r>
            <a:r>
              <a:rPr lang="es-CO" dirty="0" err="1"/>
              <a:t>tax</a:t>
            </a:r>
            <a:r>
              <a:rPr lang="es-CO" dirty="0"/>
              <a:t>)</a:t>
            </a:r>
          </a:p>
          <a:p>
            <a:endParaRPr lang="es-CO" dirty="0"/>
          </a:p>
          <a:p>
            <a:endParaRPr lang="es-CO" dirty="0"/>
          </a:p>
        </p:txBody>
      </p:sp>
    </p:spTree>
    <p:extLst>
      <p:ext uri="{BB962C8B-B14F-4D97-AF65-F5344CB8AC3E}">
        <p14:creationId xmlns:p14="http://schemas.microsoft.com/office/powerpoint/2010/main" val="415990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56132-CB85-BFE0-8DC7-2193E8C00CF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DCE8A58-80AA-BE35-E3B7-C7CE59C39A26}"/>
              </a:ext>
            </a:extLst>
          </p:cNvPr>
          <p:cNvSpPr>
            <a:spLocks noGrp="1"/>
          </p:cNvSpPr>
          <p:nvPr>
            <p:ph type="title"/>
          </p:nvPr>
        </p:nvSpPr>
        <p:spPr/>
        <p:txBody>
          <a:bodyPr/>
          <a:lstStyle/>
          <a:p>
            <a:r>
              <a:rPr lang="es-CO" b="1" dirty="0"/>
              <a:t>Evaluación de daños causados ​​por la vida silvestre para el seguro de cultivos</a:t>
            </a:r>
            <a:endParaRPr lang="es-PA" b="1" dirty="0"/>
          </a:p>
        </p:txBody>
      </p:sp>
      <p:pic>
        <p:nvPicPr>
          <p:cNvPr id="4" name="Imagen 3">
            <a:extLst>
              <a:ext uri="{FF2B5EF4-FFF2-40B4-BE49-F238E27FC236}">
                <a16:creationId xmlns:a16="http://schemas.microsoft.com/office/drawing/2014/main" id="{DA72A325-C104-7084-5299-6BC2A51D4320}"/>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1C5491F3-F39D-F627-7911-1A21F0347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658A522-8229-1FD6-28D7-DF548D6E8404}"/>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C4B4B187-F4E3-A405-3D01-D521785C8419}"/>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9" name="CuadroTexto 8">
            <a:extLst>
              <a:ext uri="{FF2B5EF4-FFF2-40B4-BE49-F238E27FC236}">
                <a16:creationId xmlns:a16="http://schemas.microsoft.com/office/drawing/2014/main" id="{16CDAD22-35ED-5DFB-58D4-0CF68CCECCBE}"/>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pic>
        <p:nvPicPr>
          <p:cNvPr id="13314" name="Picture 2" descr="IMG BLO AGR Evaluación de daños causados ​​por la vida silvestre 2">
            <a:extLst>
              <a:ext uri="{FF2B5EF4-FFF2-40B4-BE49-F238E27FC236}">
                <a16:creationId xmlns:a16="http://schemas.microsoft.com/office/drawing/2014/main" id="{69DD3CBB-BBE8-A8BA-71EA-DAF3CB7EE7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878" r="23867"/>
          <a:stretch/>
        </p:blipFill>
        <p:spPr bwMode="auto">
          <a:xfrm>
            <a:off x="7054121" y="1916575"/>
            <a:ext cx="3582278" cy="385615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8FFFE0CE-B765-54AB-1204-11CCEE345A10}"/>
              </a:ext>
            </a:extLst>
          </p:cNvPr>
          <p:cNvSpPr txBox="1"/>
          <p:nvPr/>
        </p:nvSpPr>
        <p:spPr>
          <a:xfrm>
            <a:off x="958121" y="2451049"/>
            <a:ext cx="6096000" cy="3139321"/>
          </a:xfrm>
          <a:prstGeom prst="rect">
            <a:avLst/>
          </a:prstGeom>
          <a:noFill/>
        </p:spPr>
        <p:txBody>
          <a:bodyPr wrap="square">
            <a:spAutoFit/>
          </a:bodyPr>
          <a:lstStyle/>
          <a:p>
            <a:r>
              <a:rPr lang="es-CO" dirty="0"/>
              <a:t>Beneficios</a:t>
            </a:r>
          </a:p>
          <a:p>
            <a:endParaRPr lang="es-CO" dirty="0"/>
          </a:p>
          <a:p>
            <a:r>
              <a:rPr lang="es-CO" dirty="0"/>
              <a:t>Los agricultores obtienen una base fáctica clara para sus reclamaciones</a:t>
            </a:r>
          </a:p>
          <a:p>
            <a:endParaRPr lang="es-CO" dirty="0"/>
          </a:p>
          <a:p>
            <a:r>
              <a:rPr lang="es-CO" dirty="0"/>
              <a:t>Las compañías de seguros pueden confiar en datos sólidos y objetivos</a:t>
            </a:r>
          </a:p>
          <a:p>
            <a:endParaRPr lang="es-CO" dirty="0"/>
          </a:p>
          <a:p>
            <a:r>
              <a:rPr lang="es-CO" dirty="0"/>
              <a:t>Los proveedores de servicios se establecen como socios competentes y confiables</a:t>
            </a:r>
          </a:p>
          <a:p>
            <a:endParaRPr lang="es-CO" dirty="0"/>
          </a:p>
        </p:txBody>
      </p:sp>
    </p:spTree>
    <p:extLst>
      <p:ext uri="{BB962C8B-B14F-4D97-AF65-F5344CB8AC3E}">
        <p14:creationId xmlns:p14="http://schemas.microsoft.com/office/powerpoint/2010/main" val="2034717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3115F-6291-4C22-8526-95E13D3DD76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672B303-3EC7-9EFA-504B-4EACE15BAFF3}"/>
              </a:ext>
            </a:extLst>
          </p:cNvPr>
          <p:cNvSpPr>
            <a:spLocks noGrp="1"/>
          </p:cNvSpPr>
          <p:nvPr>
            <p:ph type="title"/>
          </p:nvPr>
        </p:nvSpPr>
        <p:spPr/>
        <p:txBody>
          <a:bodyPr>
            <a:normAutofit/>
          </a:bodyPr>
          <a:lstStyle/>
          <a:p>
            <a:r>
              <a:rPr lang="es-CO" b="1" dirty="0"/>
              <a:t>Detección de malezas en cultivos de maní y ahorrando herbicidas</a:t>
            </a:r>
            <a:endParaRPr lang="es-PA" b="1" dirty="0"/>
          </a:p>
        </p:txBody>
      </p:sp>
      <p:pic>
        <p:nvPicPr>
          <p:cNvPr id="4" name="Imagen 3">
            <a:extLst>
              <a:ext uri="{FF2B5EF4-FFF2-40B4-BE49-F238E27FC236}">
                <a16:creationId xmlns:a16="http://schemas.microsoft.com/office/drawing/2014/main" id="{152CAFC8-9410-5E78-3D13-9219C0B0CAD5}"/>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F352ACFE-06D8-C322-D0EE-D66EFA4E4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90F56FB-2171-1963-F476-20DBB1A5E347}"/>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E04DEC56-5BB6-5132-FE4B-22A4590E26AF}"/>
              </a:ext>
            </a:extLst>
          </p:cNvPr>
          <p:cNvPicPr>
            <a:picLocks noChangeAspect="1"/>
          </p:cNvPicPr>
          <p:nvPr/>
        </p:nvPicPr>
        <p:blipFill>
          <a:blip r:embed="rId5"/>
          <a:stretch>
            <a:fillRect/>
          </a:stretch>
        </p:blipFill>
        <p:spPr>
          <a:xfrm>
            <a:off x="3443220" y="6185507"/>
            <a:ext cx="2360265" cy="875807"/>
          </a:xfrm>
          <a:prstGeom prst="rect">
            <a:avLst/>
          </a:prstGeom>
        </p:spPr>
      </p:pic>
      <p:pic>
        <p:nvPicPr>
          <p:cNvPr id="13" name="Imagen 12">
            <a:extLst>
              <a:ext uri="{FF2B5EF4-FFF2-40B4-BE49-F238E27FC236}">
                <a16:creationId xmlns:a16="http://schemas.microsoft.com/office/drawing/2014/main" id="{22C4D263-16BA-D006-70F7-C051F9D38085}"/>
              </a:ext>
            </a:extLst>
          </p:cNvPr>
          <p:cNvPicPr>
            <a:picLocks noChangeAspect="1"/>
          </p:cNvPicPr>
          <p:nvPr/>
        </p:nvPicPr>
        <p:blipFill>
          <a:blip r:embed="rId6"/>
          <a:stretch>
            <a:fillRect/>
          </a:stretch>
        </p:blipFill>
        <p:spPr>
          <a:xfrm>
            <a:off x="329766" y="2477191"/>
            <a:ext cx="4548862" cy="3126931"/>
          </a:xfrm>
          <a:prstGeom prst="rect">
            <a:avLst/>
          </a:prstGeom>
        </p:spPr>
      </p:pic>
      <p:pic>
        <p:nvPicPr>
          <p:cNvPr id="15" name="Imagen 14">
            <a:extLst>
              <a:ext uri="{FF2B5EF4-FFF2-40B4-BE49-F238E27FC236}">
                <a16:creationId xmlns:a16="http://schemas.microsoft.com/office/drawing/2014/main" id="{C9E42A74-33BB-3562-D237-CFC049CC2D0A}"/>
              </a:ext>
            </a:extLst>
          </p:cNvPr>
          <p:cNvPicPr>
            <a:picLocks noChangeAspect="1"/>
          </p:cNvPicPr>
          <p:nvPr/>
        </p:nvPicPr>
        <p:blipFill>
          <a:blip r:embed="rId7"/>
          <a:stretch>
            <a:fillRect/>
          </a:stretch>
        </p:blipFill>
        <p:spPr>
          <a:xfrm>
            <a:off x="258619" y="2883044"/>
            <a:ext cx="5081797" cy="2721078"/>
          </a:xfrm>
          <a:prstGeom prst="rect">
            <a:avLst/>
          </a:prstGeom>
        </p:spPr>
      </p:pic>
      <p:pic>
        <p:nvPicPr>
          <p:cNvPr id="9" name="Imagen 8">
            <a:extLst>
              <a:ext uri="{FF2B5EF4-FFF2-40B4-BE49-F238E27FC236}">
                <a16:creationId xmlns:a16="http://schemas.microsoft.com/office/drawing/2014/main" id="{621BB089-3053-FC16-64CB-99684DDB2E82}"/>
              </a:ext>
            </a:extLst>
          </p:cNvPr>
          <p:cNvPicPr>
            <a:picLocks noChangeAspect="1"/>
          </p:cNvPicPr>
          <p:nvPr/>
        </p:nvPicPr>
        <p:blipFill>
          <a:blip r:embed="rId8"/>
          <a:stretch>
            <a:fillRect/>
          </a:stretch>
        </p:blipFill>
        <p:spPr>
          <a:xfrm>
            <a:off x="5155623" y="1944482"/>
            <a:ext cx="6591300" cy="3971925"/>
          </a:xfrm>
          <a:prstGeom prst="rect">
            <a:avLst/>
          </a:prstGeom>
        </p:spPr>
      </p:pic>
      <p:sp>
        <p:nvSpPr>
          <p:cNvPr id="17" name="CuadroTexto 16">
            <a:extLst>
              <a:ext uri="{FF2B5EF4-FFF2-40B4-BE49-F238E27FC236}">
                <a16:creationId xmlns:a16="http://schemas.microsoft.com/office/drawing/2014/main" id="{C81203E6-7CAE-07EC-54EB-2AEFF2A438C8}"/>
              </a:ext>
            </a:extLst>
          </p:cNvPr>
          <p:cNvSpPr txBox="1"/>
          <p:nvPr/>
        </p:nvSpPr>
        <p:spPr>
          <a:xfrm>
            <a:off x="1969126" y="5635459"/>
            <a:ext cx="6096000" cy="276999"/>
          </a:xfrm>
          <a:prstGeom prst="rect">
            <a:avLst/>
          </a:prstGeom>
          <a:noFill/>
        </p:spPr>
        <p:txBody>
          <a:bodyPr wrap="square">
            <a:spAutoFit/>
          </a:bodyPr>
          <a:lstStyle/>
          <a:p>
            <a:r>
              <a:rPr lang="es-MX" sz="1200" dirty="0"/>
              <a:t>Fuente: Pix4D</a:t>
            </a:r>
            <a:endParaRPr lang="es-CO" sz="1200" dirty="0"/>
          </a:p>
        </p:txBody>
      </p:sp>
    </p:spTree>
    <p:extLst>
      <p:ext uri="{BB962C8B-B14F-4D97-AF65-F5344CB8AC3E}">
        <p14:creationId xmlns:p14="http://schemas.microsoft.com/office/powerpoint/2010/main" val="3946223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A87A7-F871-86EE-FD5F-EB6072C0CBA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A930B16-D9EE-6EEE-6139-ACC322CF16DC}"/>
              </a:ext>
            </a:extLst>
          </p:cNvPr>
          <p:cNvSpPr>
            <a:spLocks noGrp="1"/>
          </p:cNvSpPr>
          <p:nvPr>
            <p:ph type="title"/>
          </p:nvPr>
        </p:nvSpPr>
        <p:spPr/>
        <p:txBody>
          <a:bodyPr>
            <a:normAutofit/>
          </a:bodyPr>
          <a:lstStyle/>
          <a:p>
            <a:r>
              <a:rPr lang="es-CO" b="1" dirty="0"/>
              <a:t>Detección de malezas en cultivos de maní y ahorrando herbicidas</a:t>
            </a:r>
            <a:endParaRPr lang="es-PA" b="1" dirty="0"/>
          </a:p>
        </p:txBody>
      </p:sp>
      <p:pic>
        <p:nvPicPr>
          <p:cNvPr id="4" name="Imagen 3">
            <a:extLst>
              <a:ext uri="{FF2B5EF4-FFF2-40B4-BE49-F238E27FC236}">
                <a16:creationId xmlns:a16="http://schemas.microsoft.com/office/drawing/2014/main" id="{1A77E680-60D9-6EBC-51AC-95C88AB5861F}"/>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0137DBB5-5707-BD70-3E6A-AFE182EF4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E0B71F9D-86DD-D6EE-0DAE-B4758756E0B1}"/>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BE169AC6-8E96-9755-D284-021B70C5A474}"/>
              </a:ext>
            </a:extLst>
          </p:cNvPr>
          <p:cNvPicPr>
            <a:picLocks noChangeAspect="1"/>
          </p:cNvPicPr>
          <p:nvPr/>
        </p:nvPicPr>
        <p:blipFill>
          <a:blip r:embed="rId5"/>
          <a:stretch>
            <a:fillRect/>
          </a:stretch>
        </p:blipFill>
        <p:spPr>
          <a:xfrm>
            <a:off x="3443220" y="6185507"/>
            <a:ext cx="2360265" cy="875807"/>
          </a:xfrm>
          <a:prstGeom prst="rect">
            <a:avLst/>
          </a:prstGeom>
        </p:spPr>
      </p:pic>
      <p:pic>
        <p:nvPicPr>
          <p:cNvPr id="13" name="Imagen 12">
            <a:extLst>
              <a:ext uri="{FF2B5EF4-FFF2-40B4-BE49-F238E27FC236}">
                <a16:creationId xmlns:a16="http://schemas.microsoft.com/office/drawing/2014/main" id="{B4AE2003-10CB-628A-36D8-247F76F3F605}"/>
              </a:ext>
            </a:extLst>
          </p:cNvPr>
          <p:cNvPicPr>
            <a:picLocks noChangeAspect="1"/>
          </p:cNvPicPr>
          <p:nvPr/>
        </p:nvPicPr>
        <p:blipFill>
          <a:blip r:embed="rId6"/>
          <a:stretch>
            <a:fillRect/>
          </a:stretch>
        </p:blipFill>
        <p:spPr>
          <a:xfrm>
            <a:off x="329766" y="2477191"/>
            <a:ext cx="4548862" cy="3126931"/>
          </a:xfrm>
          <a:prstGeom prst="rect">
            <a:avLst/>
          </a:prstGeom>
        </p:spPr>
      </p:pic>
      <p:pic>
        <p:nvPicPr>
          <p:cNvPr id="15" name="Imagen 14">
            <a:extLst>
              <a:ext uri="{FF2B5EF4-FFF2-40B4-BE49-F238E27FC236}">
                <a16:creationId xmlns:a16="http://schemas.microsoft.com/office/drawing/2014/main" id="{8B648521-1A4E-2C70-E419-5BA5C34775D8}"/>
              </a:ext>
            </a:extLst>
          </p:cNvPr>
          <p:cNvPicPr>
            <a:picLocks noChangeAspect="1"/>
          </p:cNvPicPr>
          <p:nvPr/>
        </p:nvPicPr>
        <p:blipFill>
          <a:blip r:embed="rId7"/>
          <a:stretch>
            <a:fillRect/>
          </a:stretch>
        </p:blipFill>
        <p:spPr>
          <a:xfrm>
            <a:off x="258619" y="2883044"/>
            <a:ext cx="5081797" cy="2721078"/>
          </a:xfrm>
          <a:prstGeom prst="rect">
            <a:avLst/>
          </a:prstGeom>
        </p:spPr>
      </p:pic>
      <p:sp>
        <p:nvSpPr>
          <p:cNvPr id="17" name="CuadroTexto 16">
            <a:extLst>
              <a:ext uri="{FF2B5EF4-FFF2-40B4-BE49-F238E27FC236}">
                <a16:creationId xmlns:a16="http://schemas.microsoft.com/office/drawing/2014/main" id="{3575B7DB-FBC6-EBDF-5118-C56916B596D4}"/>
              </a:ext>
            </a:extLst>
          </p:cNvPr>
          <p:cNvSpPr txBox="1"/>
          <p:nvPr/>
        </p:nvSpPr>
        <p:spPr>
          <a:xfrm>
            <a:off x="1969126" y="5635459"/>
            <a:ext cx="6096000" cy="276999"/>
          </a:xfrm>
          <a:prstGeom prst="rect">
            <a:avLst/>
          </a:prstGeom>
          <a:noFill/>
        </p:spPr>
        <p:txBody>
          <a:bodyPr wrap="square">
            <a:spAutoFit/>
          </a:bodyPr>
          <a:lstStyle/>
          <a:p>
            <a:r>
              <a:rPr lang="es-MX" sz="1200" dirty="0"/>
              <a:t>Fuente: Pix4D</a:t>
            </a:r>
            <a:endParaRPr lang="es-CO" sz="1200" dirty="0"/>
          </a:p>
        </p:txBody>
      </p:sp>
      <p:pic>
        <p:nvPicPr>
          <p:cNvPr id="3" name="Imagen 2">
            <a:extLst>
              <a:ext uri="{FF2B5EF4-FFF2-40B4-BE49-F238E27FC236}">
                <a16:creationId xmlns:a16="http://schemas.microsoft.com/office/drawing/2014/main" id="{E4201873-ADB6-2F7E-2D50-0766754EAC9D}"/>
              </a:ext>
            </a:extLst>
          </p:cNvPr>
          <p:cNvPicPr>
            <a:picLocks noChangeAspect="1"/>
          </p:cNvPicPr>
          <p:nvPr/>
        </p:nvPicPr>
        <p:blipFill>
          <a:blip r:embed="rId8"/>
          <a:stretch>
            <a:fillRect/>
          </a:stretch>
        </p:blipFill>
        <p:spPr>
          <a:xfrm>
            <a:off x="5624945" y="2136040"/>
            <a:ext cx="6096000" cy="3429000"/>
          </a:xfrm>
          <a:prstGeom prst="rect">
            <a:avLst/>
          </a:prstGeom>
        </p:spPr>
      </p:pic>
    </p:spTree>
    <p:extLst>
      <p:ext uri="{BB962C8B-B14F-4D97-AF65-F5344CB8AC3E}">
        <p14:creationId xmlns:p14="http://schemas.microsoft.com/office/powerpoint/2010/main" val="3551987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E306E-0E51-D674-1945-73138AAF864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59F30BA-B4ED-222B-D6E3-A555DD881E8F}"/>
              </a:ext>
            </a:extLst>
          </p:cNvPr>
          <p:cNvSpPr>
            <a:spLocks noGrp="1"/>
          </p:cNvSpPr>
          <p:nvPr>
            <p:ph type="title"/>
          </p:nvPr>
        </p:nvSpPr>
        <p:spPr/>
        <p:txBody>
          <a:bodyPr>
            <a:normAutofit/>
          </a:bodyPr>
          <a:lstStyle/>
          <a:p>
            <a:r>
              <a:rPr lang="es-CO" b="1" dirty="0"/>
              <a:t>Detección de malezas en cultivos de maní y ahorrando herbicidas</a:t>
            </a:r>
            <a:endParaRPr lang="es-PA" b="1" dirty="0"/>
          </a:p>
        </p:txBody>
      </p:sp>
      <p:pic>
        <p:nvPicPr>
          <p:cNvPr id="4" name="Imagen 3">
            <a:extLst>
              <a:ext uri="{FF2B5EF4-FFF2-40B4-BE49-F238E27FC236}">
                <a16:creationId xmlns:a16="http://schemas.microsoft.com/office/drawing/2014/main" id="{5AFDC3BF-0E7A-40C2-0FB1-1D166F725D0A}"/>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ED7CA2C1-2788-765A-C84B-1DB6E55F4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C0B0C87-55F5-CE2E-86D5-3AD08BE2774B}"/>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AFCDE05D-5E26-F07C-DC30-9DBF111F46AA}"/>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17" name="CuadroTexto 16">
            <a:extLst>
              <a:ext uri="{FF2B5EF4-FFF2-40B4-BE49-F238E27FC236}">
                <a16:creationId xmlns:a16="http://schemas.microsoft.com/office/drawing/2014/main" id="{BD246E62-4C10-BB4D-DFB4-CFAE5D5A24A7}"/>
              </a:ext>
            </a:extLst>
          </p:cNvPr>
          <p:cNvSpPr txBox="1"/>
          <p:nvPr/>
        </p:nvSpPr>
        <p:spPr>
          <a:xfrm>
            <a:off x="9228841" y="5451870"/>
            <a:ext cx="6096000" cy="276999"/>
          </a:xfrm>
          <a:prstGeom prst="rect">
            <a:avLst/>
          </a:prstGeom>
          <a:noFill/>
        </p:spPr>
        <p:txBody>
          <a:bodyPr wrap="square">
            <a:spAutoFit/>
          </a:bodyPr>
          <a:lstStyle/>
          <a:p>
            <a:r>
              <a:rPr lang="es-MX" sz="1200" dirty="0"/>
              <a:t>Fuente: Pix4D</a:t>
            </a:r>
            <a:endParaRPr lang="es-CO" sz="1200" dirty="0"/>
          </a:p>
        </p:txBody>
      </p:sp>
      <p:sp>
        <p:nvSpPr>
          <p:cNvPr id="9" name="CuadroTexto 8">
            <a:extLst>
              <a:ext uri="{FF2B5EF4-FFF2-40B4-BE49-F238E27FC236}">
                <a16:creationId xmlns:a16="http://schemas.microsoft.com/office/drawing/2014/main" id="{D53BD820-6AE6-1876-168A-0DF481658460}"/>
              </a:ext>
            </a:extLst>
          </p:cNvPr>
          <p:cNvSpPr txBox="1"/>
          <p:nvPr/>
        </p:nvSpPr>
        <p:spPr>
          <a:xfrm>
            <a:off x="1097280" y="2451050"/>
            <a:ext cx="6096000" cy="3139321"/>
          </a:xfrm>
          <a:prstGeom prst="rect">
            <a:avLst/>
          </a:prstGeom>
          <a:noFill/>
        </p:spPr>
        <p:txBody>
          <a:bodyPr wrap="square">
            <a:spAutoFit/>
          </a:bodyPr>
          <a:lstStyle/>
          <a:p>
            <a:r>
              <a:rPr lang="es-CO" dirty="0"/>
              <a:t>Los pasos clave incluyeron: Entrenamiento y detección de IA:</a:t>
            </a:r>
          </a:p>
          <a:p>
            <a:endParaRPr lang="es-CO" dirty="0"/>
          </a:p>
          <a:p>
            <a:r>
              <a:rPr lang="es-CO" dirty="0"/>
              <a:t>Entrenamiento y detección de IA :</a:t>
            </a:r>
          </a:p>
          <a:p>
            <a:r>
              <a:rPr lang="es-CO" dirty="0"/>
              <a:t>Se seleccionaron 5 puntos con malezas y 5 celdas de cultivo para entrenar la herramienta de IA para una detección precisa.</a:t>
            </a:r>
          </a:p>
          <a:p>
            <a:endParaRPr lang="es-CO" dirty="0"/>
          </a:p>
          <a:p>
            <a:r>
              <a:rPr lang="es-CO" dirty="0"/>
              <a:t>Operación Creación de capas :</a:t>
            </a:r>
          </a:p>
          <a:p>
            <a:r>
              <a:rPr lang="es-CO" dirty="0"/>
              <a:t>La capa final de detección de Magic Tool se guardó como una capa de operación para ser utilizada en la aplicación específica de herbicidas en el campo, lo que permitió una rápida planificación de la prescripción.</a:t>
            </a:r>
          </a:p>
        </p:txBody>
      </p:sp>
      <p:pic>
        <p:nvPicPr>
          <p:cNvPr id="10" name="Imagen 9">
            <a:extLst>
              <a:ext uri="{FF2B5EF4-FFF2-40B4-BE49-F238E27FC236}">
                <a16:creationId xmlns:a16="http://schemas.microsoft.com/office/drawing/2014/main" id="{68FDB877-960C-77FA-91ED-AA1879CBA6C1}"/>
              </a:ext>
            </a:extLst>
          </p:cNvPr>
          <p:cNvPicPr>
            <a:picLocks noChangeAspect="1"/>
          </p:cNvPicPr>
          <p:nvPr/>
        </p:nvPicPr>
        <p:blipFill>
          <a:blip r:embed="rId6"/>
          <a:stretch>
            <a:fillRect/>
          </a:stretch>
        </p:blipFill>
        <p:spPr>
          <a:xfrm>
            <a:off x="7146892" y="2674510"/>
            <a:ext cx="4786489" cy="2692400"/>
          </a:xfrm>
          <a:prstGeom prst="rect">
            <a:avLst/>
          </a:prstGeom>
        </p:spPr>
      </p:pic>
    </p:spTree>
    <p:extLst>
      <p:ext uri="{BB962C8B-B14F-4D97-AF65-F5344CB8AC3E}">
        <p14:creationId xmlns:p14="http://schemas.microsoft.com/office/powerpoint/2010/main" val="3084330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BDE2B-92C7-C6FA-2EA6-A190B86074D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006CF92-A928-71F7-E793-11C1A4D27FAE}"/>
              </a:ext>
            </a:extLst>
          </p:cNvPr>
          <p:cNvSpPr>
            <a:spLocks noGrp="1"/>
          </p:cNvSpPr>
          <p:nvPr>
            <p:ph type="title"/>
          </p:nvPr>
        </p:nvSpPr>
        <p:spPr/>
        <p:txBody>
          <a:bodyPr>
            <a:normAutofit/>
          </a:bodyPr>
          <a:lstStyle/>
          <a:p>
            <a:r>
              <a:rPr lang="es-CO" b="1" dirty="0"/>
              <a:t>Aplicación dirigida: </a:t>
            </a:r>
            <a:br>
              <a:rPr lang="es-CO" b="1" dirty="0"/>
            </a:br>
            <a:r>
              <a:rPr lang="es-CO" b="1" dirty="0"/>
              <a:t>93% de ahorro de herbicidas</a:t>
            </a:r>
          </a:p>
        </p:txBody>
      </p:sp>
      <p:pic>
        <p:nvPicPr>
          <p:cNvPr id="4" name="Imagen 3">
            <a:extLst>
              <a:ext uri="{FF2B5EF4-FFF2-40B4-BE49-F238E27FC236}">
                <a16:creationId xmlns:a16="http://schemas.microsoft.com/office/drawing/2014/main" id="{3D1D21DD-437C-02B9-EE3D-7046DC900743}"/>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0C15313D-F1B6-19BA-7E11-B438DF4BB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5C9CB1E-BA58-CA59-1BEF-54029DBAEA2B}"/>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A79784CA-5D0C-12AD-C97B-9CA26429A5A3}"/>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17" name="CuadroTexto 16">
            <a:extLst>
              <a:ext uri="{FF2B5EF4-FFF2-40B4-BE49-F238E27FC236}">
                <a16:creationId xmlns:a16="http://schemas.microsoft.com/office/drawing/2014/main" id="{16970211-5E69-5CA3-4A32-1B170CB2F82A}"/>
              </a:ext>
            </a:extLst>
          </p:cNvPr>
          <p:cNvSpPr txBox="1"/>
          <p:nvPr/>
        </p:nvSpPr>
        <p:spPr>
          <a:xfrm>
            <a:off x="9228841" y="5451870"/>
            <a:ext cx="6096000" cy="276999"/>
          </a:xfrm>
          <a:prstGeom prst="rect">
            <a:avLst/>
          </a:prstGeom>
          <a:noFill/>
        </p:spPr>
        <p:txBody>
          <a:bodyPr wrap="square">
            <a:spAutoFit/>
          </a:bodyPr>
          <a:lstStyle/>
          <a:p>
            <a:r>
              <a:rPr lang="es-MX" sz="1200" dirty="0"/>
              <a:t>Fuente: Pix4D</a:t>
            </a:r>
            <a:endParaRPr lang="es-CO" sz="1200" dirty="0"/>
          </a:p>
        </p:txBody>
      </p:sp>
      <p:sp>
        <p:nvSpPr>
          <p:cNvPr id="9" name="CuadroTexto 8">
            <a:extLst>
              <a:ext uri="{FF2B5EF4-FFF2-40B4-BE49-F238E27FC236}">
                <a16:creationId xmlns:a16="http://schemas.microsoft.com/office/drawing/2014/main" id="{294334A6-881E-9B8F-6604-8DA24B312075}"/>
              </a:ext>
            </a:extLst>
          </p:cNvPr>
          <p:cNvSpPr txBox="1"/>
          <p:nvPr/>
        </p:nvSpPr>
        <p:spPr>
          <a:xfrm>
            <a:off x="1097280" y="2451050"/>
            <a:ext cx="6096000" cy="2308324"/>
          </a:xfrm>
          <a:prstGeom prst="rect">
            <a:avLst/>
          </a:prstGeom>
          <a:noFill/>
        </p:spPr>
        <p:txBody>
          <a:bodyPr wrap="square">
            <a:spAutoFit/>
          </a:bodyPr>
          <a:lstStyle/>
          <a:p>
            <a:r>
              <a:rPr lang="es-CO" dirty="0"/>
              <a:t>Luego de la detección de malezas, las capas de Operación se generaron directamente desde la Herramienta Mágica en PIX4Dfields, permitiendo una configuración rápida y precisa de las dosis de herbicidas y áreas objetivo.</a:t>
            </a:r>
          </a:p>
          <a:p>
            <a:endParaRPr lang="es-CO" dirty="0"/>
          </a:p>
          <a:p>
            <a:r>
              <a:rPr lang="es-CO" dirty="0"/>
              <a:t>Al limitar las aplicaciones exclusivamente a las zonas afectadas por malezas, se optimizaron los insumos y se redujo el impacto ambiental.</a:t>
            </a:r>
          </a:p>
        </p:txBody>
      </p:sp>
      <p:pic>
        <p:nvPicPr>
          <p:cNvPr id="11266" name="Picture 2" descr="IMG BLO AGR Verde sobre punto verde pulverizando 5">
            <a:extLst>
              <a:ext uri="{FF2B5EF4-FFF2-40B4-BE49-F238E27FC236}">
                <a16:creationId xmlns:a16="http://schemas.microsoft.com/office/drawing/2014/main" id="{76C62DBC-D1D5-A1F4-25FF-77A004CE3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3280" y="2419862"/>
            <a:ext cx="4801385" cy="270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91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35530-96AC-4B5A-984E-687BFD0726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DA9B2ED-187B-4AB4-4AA1-30CE14688E91}"/>
              </a:ext>
            </a:extLst>
          </p:cNvPr>
          <p:cNvSpPr>
            <a:spLocks noGrp="1"/>
          </p:cNvSpPr>
          <p:nvPr>
            <p:ph type="title"/>
          </p:nvPr>
        </p:nvSpPr>
        <p:spPr/>
        <p:txBody>
          <a:bodyPr>
            <a:normAutofit/>
          </a:bodyPr>
          <a:lstStyle/>
          <a:p>
            <a:r>
              <a:rPr lang="es-CO" b="1" dirty="0"/>
              <a:t>Aplicación dirigida: </a:t>
            </a:r>
            <a:br>
              <a:rPr lang="es-CO" b="1" dirty="0"/>
            </a:br>
            <a:r>
              <a:rPr lang="es-CO" b="1" dirty="0"/>
              <a:t>93% de ahorro de herbicidas</a:t>
            </a:r>
          </a:p>
        </p:txBody>
      </p:sp>
      <p:pic>
        <p:nvPicPr>
          <p:cNvPr id="4" name="Imagen 3">
            <a:extLst>
              <a:ext uri="{FF2B5EF4-FFF2-40B4-BE49-F238E27FC236}">
                <a16:creationId xmlns:a16="http://schemas.microsoft.com/office/drawing/2014/main" id="{23B38718-F231-8559-7092-30888C7C04BC}"/>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B1082C90-3802-FC37-0061-F76D123F7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BEF5541-FEA8-645B-1AB6-62C16C6FDD67}"/>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44E508AA-61D0-57EF-30CA-742EC962E8B2}"/>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17" name="CuadroTexto 16">
            <a:extLst>
              <a:ext uri="{FF2B5EF4-FFF2-40B4-BE49-F238E27FC236}">
                <a16:creationId xmlns:a16="http://schemas.microsoft.com/office/drawing/2014/main" id="{EDC8D781-4FD3-585D-1FBF-126B111EC1E2}"/>
              </a:ext>
            </a:extLst>
          </p:cNvPr>
          <p:cNvSpPr txBox="1"/>
          <p:nvPr/>
        </p:nvSpPr>
        <p:spPr>
          <a:xfrm>
            <a:off x="9228841" y="5451870"/>
            <a:ext cx="6096000" cy="276999"/>
          </a:xfrm>
          <a:prstGeom prst="rect">
            <a:avLst/>
          </a:prstGeom>
          <a:noFill/>
        </p:spPr>
        <p:txBody>
          <a:bodyPr wrap="square">
            <a:spAutoFit/>
          </a:bodyPr>
          <a:lstStyle/>
          <a:p>
            <a:r>
              <a:rPr lang="es-MX" sz="1200" dirty="0"/>
              <a:t>Fuente: Pix4D</a:t>
            </a:r>
            <a:endParaRPr lang="es-CO" sz="1200" dirty="0"/>
          </a:p>
        </p:txBody>
      </p:sp>
      <p:sp>
        <p:nvSpPr>
          <p:cNvPr id="9" name="CuadroTexto 8">
            <a:extLst>
              <a:ext uri="{FF2B5EF4-FFF2-40B4-BE49-F238E27FC236}">
                <a16:creationId xmlns:a16="http://schemas.microsoft.com/office/drawing/2014/main" id="{3FECA9D9-C78F-2CD6-C7B2-F309B8A32149}"/>
              </a:ext>
            </a:extLst>
          </p:cNvPr>
          <p:cNvSpPr txBox="1"/>
          <p:nvPr/>
        </p:nvSpPr>
        <p:spPr>
          <a:xfrm>
            <a:off x="1097280" y="2451050"/>
            <a:ext cx="6096000" cy="2308324"/>
          </a:xfrm>
          <a:prstGeom prst="rect">
            <a:avLst/>
          </a:prstGeom>
          <a:noFill/>
        </p:spPr>
        <p:txBody>
          <a:bodyPr wrap="square">
            <a:spAutoFit/>
          </a:bodyPr>
          <a:lstStyle/>
          <a:p>
            <a:r>
              <a:rPr lang="es-CO" dirty="0"/>
              <a:t>Luego de la detección de malezas, las capas de Operación se generaron directamente desde la Herramienta Mágica en PIX4Dfields, permitiendo una configuración rápida y precisa de las dosis de herbicidas y áreas objetivo.</a:t>
            </a:r>
          </a:p>
          <a:p>
            <a:endParaRPr lang="es-CO" dirty="0"/>
          </a:p>
          <a:p>
            <a:r>
              <a:rPr lang="es-CO" dirty="0"/>
              <a:t>Al limitar las aplicaciones exclusivamente a las zonas afectadas por malezas, se optimizaron los insumos y se redujo el impacto ambiental.</a:t>
            </a:r>
          </a:p>
        </p:txBody>
      </p:sp>
      <p:pic>
        <p:nvPicPr>
          <p:cNvPr id="3" name="Imagen 2">
            <a:extLst>
              <a:ext uri="{FF2B5EF4-FFF2-40B4-BE49-F238E27FC236}">
                <a16:creationId xmlns:a16="http://schemas.microsoft.com/office/drawing/2014/main" id="{199A5959-3B0A-A553-86A0-47D70F22018D}"/>
              </a:ext>
            </a:extLst>
          </p:cNvPr>
          <p:cNvPicPr>
            <a:picLocks noChangeAspect="1"/>
          </p:cNvPicPr>
          <p:nvPr/>
        </p:nvPicPr>
        <p:blipFill>
          <a:blip r:embed="rId6"/>
          <a:stretch>
            <a:fillRect/>
          </a:stretch>
        </p:blipFill>
        <p:spPr>
          <a:xfrm>
            <a:off x="7193280" y="2556460"/>
            <a:ext cx="4745940" cy="2669591"/>
          </a:xfrm>
          <a:prstGeom prst="rect">
            <a:avLst/>
          </a:prstGeom>
        </p:spPr>
      </p:pic>
    </p:spTree>
    <p:extLst>
      <p:ext uri="{BB962C8B-B14F-4D97-AF65-F5344CB8AC3E}">
        <p14:creationId xmlns:p14="http://schemas.microsoft.com/office/powerpoint/2010/main" val="79959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F67BB-E0D5-05AC-C8AD-EDEC1D38F4CB}"/>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7E264DE6-77A2-4B2C-B872-D43F0B927B40}"/>
              </a:ext>
            </a:extLst>
          </p:cNvPr>
          <p:cNvPicPr>
            <a:picLocks noChangeAspect="1"/>
          </p:cNvPicPr>
          <p:nvPr/>
        </p:nvPicPr>
        <p:blipFill>
          <a:blip r:embed="rId2"/>
          <a:srcRect t="13749" b="18828"/>
          <a:stretch/>
        </p:blipFill>
        <p:spPr>
          <a:xfrm>
            <a:off x="998107" y="2042327"/>
            <a:ext cx="4314825" cy="3878928"/>
          </a:xfrm>
          <a:prstGeom prst="rect">
            <a:avLst/>
          </a:prstGeom>
        </p:spPr>
      </p:pic>
      <p:sp>
        <p:nvSpPr>
          <p:cNvPr id="2" name="Título 1">
            <a:extLst>
              <a:ext uri="{FF2B5EF4-FFF2-40B4-BE49-F238E27FC236}">
                <a16:creationId xmlns:a16="http://schemas.microsoft.com/office/drawing/2014/main" id="{AE06474D-BAAF-6E7A-9B34-9236A5CC3451}"/>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FB8458A9-E30C-E8D3-46F7-DB5F15487343}"/>
              </a:ext>
            </a:extLst>
          </p:cNvPr>
          <p:cNvPicPr>
            <a:picLocks noChangeAspect="1"/>
          </p:cNvPicPr>
          <p:nvPr/>
        </p:nvPicPr>
        <p:blipFill>
          <a:blip r:embed="rId3"/>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DFF18894-6DF9-25BC-E667-65DD9A39E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AB08A4B-3F93-1406-339F-41301BC70FE9}"/>
              </a:ext>
            </a:extLst>
          </p:cNvPr>
          <p:cNvPicPr>
            <a:picLocks noChangeAspect="1"/>
          </p:cNvPicPr>
          <p:nvPr/>
        </p:nvPicPr>
        <p:blipFill>
          <a:blip r:embed="rId5"/>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4699C2EC-AF79-0E3F-0C8E-93A9FA0D9C98}"/>
              </a:ext>
            </a:extLst>
          </p:cNvPr>
          <p:cNvPicPr>
            <a:picLocks noChangeAspect="1"/>
          </p:cNvPicPr>
          <p:nvPr/>
        </p:nvPicPr>
        <p:blipFill>
          <a:blip r:embed="rId6"/>
          <a:stretch>
            <a:fillRect/>
          </a:stretch>
        </p:blipFill>
        <p:spPr>
          <a:xfrm>
            <a:off x="3443220" y="6185507"/>
            <a:ext cx="2360265" cy="875807"/>
          </a:xfrm>
          <a:prstGeom prst="rect">
            <a:avLst/>
          </a:prstGeom>
        </p:spPr>
      </p:pic>
      <p:sp>
        <p:nvSpPr>
          <p:cNvPr id="8" name="CuadroTexto 7">
            <a:extLst>
              <a:ext uri="{FF2B5EF4-FFF2-40B4-BE49-F238E27FC236}">
                <a16:creationId xmlns:a16="http://schemas.microsoft.com/office/drawing/2014/main" id="{C9511DCA-DABF-70D4-C4AA-7DB3AEF79BFC}"/>
              </a:ext>
            </a:extLst>
          </p:cNvPr>
          <p:cNvSpPr txBox="1"/>
          <p:nvPr/>
        </p:nvSpPr>
        <p:spPr>
          <a:xfrm>
            <a:off x="5797260" y="3315102"/>
            <a:ext cx="6096000" cy="646331"/>
          </a:xfrm>
          <a:prstGeom prst="rect">
            <a:avLst/>
          </a:prstGeom>
          <a:noFill/>
        </p:spPr>
        <p:txBody>
          <a:bodyPr wrap="square">
            <a:spAutoFit/>
          </a:bodyPr>
          <a:lstStyle/>
          <a:p>
            <a:r>
              <a:rPr lang="es-MX" sz="3600" b="1" dirty="0"/>
              <a:t>2011</a:t>
            </a:r>
            <a:endParaRPr lang="es-CO" sz="3600" dirty="0"/>
          </a:p>
        </p:txBody>
      </p:sp>
    </p:spTree>
    <p:extLst>
      <p:ext uri="{BB962C8B-B14F-4D97-AF65-F5344CB8AC3E}">
        <p14:creationId xmlns:p14="http://schemas.microsoft.com/office/powerpoint/2010/main" val="3948100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0F063-4AB0-D8EC-D470-0CD3753DE9B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837BF78-6CC3-D2AD-2A80-1CC205A074D1}"/>
              </a:ext>
            </a:extLst>
          </p:cNvPr>
          <p:cNvSpPr>
            <a:spLocks noGrp="1"/>
          </p:cNvSpPr>
          <p:nvPr>
            <p:ph type="title"/>
          </p:nvPr>
        </p:nvSpPr>
        <p:spPr/>
        <p:txBody>
          <a:bodyPr>
            <a:normAutofit/>
          </a:bodyPr>
          <a:lstStyle/>
          <a:p>
            <a:r>
              <a:rPr lang="es-CO" b="1" dirty="0"/>
              <a:t>Aplicación dirigida: </a:t>
            </a:r>
            <a:br>
              <a:rPr lang="es-CO" b="1" dirty="0"/>
            </a:br>
            <a:r>
              <a:rPr lang="es-CO" b="1" dirty="0"/>
              <a:t>93% de ahorro de herbicidas</a:t>
            </a:r>
          </a:p>
        </p:txBody>
      </p:sp>
      <p:pic>
        <p:nvPicPr>
          <p:cNvPr id="4" name="Imagen 3">
            <a:extLst>
              <a:ext uri="{FF2B5EF4-FFF2-40B4-BE49-F238E27FC236}">
                <a16:creationId xmlns:a16="http://schemas.microsoft.com/office/drawing/2014/main" id="{1D89B3D1-9F17-6FD5-9BFB-210A8375A98A}"/>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16489399-D575-9576-B142-2324C3FA3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F12601E2-0AB8-3801-143C-1DD87548B072}"/>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B9003A28-2B04-C64F-44ED-88FF5CACC22C}"/>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17" name="CuadroTexto 16">
            <a:extLst>
              <a:ext uri="{FF2B5EF4-FFF2-40B4-BE49-F238E27FC236}">
                <a16:creationId xmlns:a16="http://schemas.microsoft.com/office/drawing/2014/main" id="{47431BEC-173B-E47C-181B-6AFF7BC77F16}"/>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pic>
        <p:nvPicPr>
          <p:cNvPr id="12290" name="Picture 2" descr="IMG BLO AGR Verde sobre punto verde pulverizando 5">
            <a:extLst>
              <a:ext uri="{FF2B5EF4-FFF2-40B4-BE49-F238E27FC236}">
                <a16:creationId xmlns:a16="http://schemas.microsoft.com/office/drawing/2014/main" id="{4436409C-3CFC-0777-A47D-EC4EC7DE7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270" y="1810675"/>
            <a:ext cx="7365460" cy="414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153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750AA-99A4-2C81-1EAC-FB7320F419D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0E0D5B5-0506-52AA-989D-219AEDAA6D9C}"/>
              </a:ext>
            </a:extLst>
          </p:cNvPr>
          <p:cNvSpPr>
            <a:spLocks noGrp="1"/>
          </p:cNvSpPr>
          <p:nvPr>
            <p:ph type="title"/>
          </p:nvPr>
        </p:nvSpPr>
        <p:spPr/>
        <p:txBody>
          <a:bodyPr>
            <a:normAutofit/>
          </a:bodyPr>
          <a:lstStyle/>
          <a:p>
            <a:r>
              <a:rPr lang="es-CO" b="1" dirty="0"/>
              <a:t>Aplicación dirigida: </a:t>
            </a:r>
            <a:br>
              <a:rPr lang="es-CO" b="1" dirty="0"/>
            </a:br>
            <a:r>
              <a:rPr lang="es-CO" b="1" dirty="0"/>
              <a:t>93% de ahorro de herbicidas</a:t>
            </a:r>
          </a:p>
        </p:txBody>
      </p:sp>
      <p:pic>
        <p:nvPicPr>
          <p:cNvPr id="4" name="Imagen 3">
            <a:extLst>
              <a:ext uri="{FF2B5EF4-FFF2-40B4-BE49-F238E27FC236}">
                <a16:creationId xmlns:a16="http://schemas.microsoft.com/office/drawing/2014/main" id="{6CFDA4B0-4564-1767-9248-C88726F4A7CE}"/>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A5A7CD46-45D6-F3DF-F3C0-250D1DAC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A06A6AA-58D4-3538-680D-63577DC7BCA3}"/>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E76892E1-A578-547B-021B-31FFBA6F856B}"/>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17" name="CuadroTexto 16">
            <a:extLst>
              <a:ext uri="{FF2B5EF4-FFF2-40B4-BE49-F238E27FC236}">
                <a16:creationId xmlns:a16="http://schemas.microsoft.com/office/drawing/2014/main" id="{8BF710CA-B14C-BFCA-5749-12CF1A61196B}"/>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sp>
        <p:nvSpPr>
          <p:cNvPr id="10" name="CuadroTexto 9">
            <a:extLst>
              <a:ext uri="{FF2B5EF4-FFF2-40B4-BE49-F238E27FC236}">
                <a16:creationId xmlns:a16="http://schemas.microsoft.com/office/drawing/2014/main" id="{788773E5-EC22-637C-C4F7-AD013E807A22}"/>
              </a:ext>
            </a:extLst>
          </p:cNvPr>
          <p:cNvSpPr txBox="1"/>
          <p:nvPr/>
        </p:nvSpPr>
        <p:spPr>
          <a:xfrm>
            <a:off x="1097280" y="2766582"/>
            <a:ext cx="4998720" cy="2308324"/>
          </a:xfrm>
          <a:prstGeom prst="rect">
            <a:avLst/>
          </a:prstGeom>
          <a:noFill/>
        </p:spPr>
        <p:txBody>
          <a:bodyPr wrap="square">
            <a:spAutoFit/>
          </a:bodyPr>
          <a:lstStyle/>
          <a:p>
            <a:r>
              <a:rPr lang="es-CO" dirty="0"/>
              <a:t>Todo el proceso, desde el vuelo hasta la preparación de la receta, duró solo 5 horas, lo que demuestra el poder de la IA en la agricultura moderna. Este enfoque escalable, eficiente y ecológico ayuda a controlar las malezas resistentes. PIX4Dfields permite a agricultores de todo el mundo optimizar sus procesos y usar agroquímicos de forma responsable.</a:t>
            </a:r>
          </a:p>
        </p:txBody>
      </p:sp>
      <p:pic>
        <p:nvPicPr>
          <p:cNvPr id="11" name="图片 3">
            <a:extLst>
              <a:ext uri="{FF2B5EF4-FFF2-40B4-BE49-F238E27FC236}">
                <a16:creationId xmlns:a16="http://schemas.microsoft.com/office/drawing/2014/main" id="{7379D6A1-DFCD-1B60-CB1A-0BE5AB64F23F}"/>
              </a:ext>
            </a:extLst>
          </p:cNvPr>
          <p:cNvPicPr>
            <a:picLocks noChangeAspect="1"/>
          </p:cNvPicPr>
          <p:nvPr/>
        </p:nvPicPr>
        <p:blipFill>
          <a:blip r:embed="rId6">
            <a:alphaModFix amt="90000"/>
            <a:extLst>
              <a:ext uri="{28A0092B-C50C-407E-A947-70E740481C1C}">
                <a14:useLocalDpi xmlns:a14="http://schemas.microsoft.com/office/drawing/2010/main" val="0"/>
              </a:ext>
            </a:extLst>
          </a:blip>
          <a:srcRect l="27952" t="35434" r="22316" b="15468"/>
          <a:stretch/>
        </p:blipFill>
        <p:spPr>
          <a:xfrm>
            <a:off x="6537499" y="2045647"/>
            <a:ext cx="4998719" cy="3693072"/>
          </a:xfrm>
          <a:prstGeom prst="rect">
            <a:avLst/>
          </a:prstGeom>
        </p:spPr>
      </p:pic>
    </p:spTree>
    <p:extLst>
      <p:ext uri="{BB962C8B-B14F-4D97-AF65-F5344CB8AC3E}">
        <p14:creationId xmlns:p14="http://schemas.microsoft.com/office/powerpoint/2010/main" val="1886483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348A2-0EFD-DA79-C334-D5B79FC7DCF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5AAC08F-03BF-C5A6-E7DB-6FAE04123D35}"/>
              </a:ext>
            </a:extLst>
          </p:cNvPr>
          <p:cNvSpPr>
            <a:spLocks noGrp="1"/>
          </p:cNvSpPr>
          <p:nvPr>
            <p:ph type="title"/>
          </p:nvPr>
        </p:nvSpPr>
        <p:spPr/>
        <p:txBody>
          <a:bodyPr>
            <a:normAutofit/>
          </a:bodyPr>
          <a:lstStyle/>
          <a:p>
            <a:r>
              <a:rPr lang="es-CO" b="1" dirty="0"/>
              <a:t>Aplicación dirigida de herbicidas</a:t>
            </a:r>
          </a:p>
        </p:txBody>
      </p:sp>
      <p:pic>
        <p:nvPicPr>
          <p:cNvPr id="4" name="Imagen 3">
            <a:extLst>
              <a:ext uri="{FF2B5EF4-FFF2-40B4-BE49-F238E27FC236}">
                <a16:creationId xmlns:a16="http://schemas.microsoft.com/office/drawing/2014/main" id="{23B6217B-4CB4-B53A-8F80-A601440D34A1}"/>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20100E23-8D4E-A227-F6A9-AACB4C0F1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C9E37CA-44C8-5295-2463-689437595AF3}"/>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88BBE1C8-033D-B117-C576-F523AC0CDDB1}"/>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3" name="文本框 11">
            <a:extLst>
              <a:ext uri="{FF2B5EF4-FFF2-40B4-BE49-F238E27FC236}">
                <a16:creationId xmlns:a16="http://schemas.microsoft.com/office/drawing/2014/main" id="{9BBB76BB-06B5-F439-47AD-FDE925B4D201}"/>
              </a:ext>
            </a:extLst>
          </p:cNvPr>
          <p:cNvSpPr txBox="1"/>
          <p:nvPr/>
        </p:nvSpPr>
        <p:spPr>
          <a:xfrm>
            <a:off x="7571871" y="1785547"/>
            <a:ext cx="4418080" cy="4392488"/>
          </a:xfrm>
          <a:prstGeom prst="rect">
            <a:avLst/>
          </a:prstGeom>
          <a:noFill/>
        </p:spPr>
        <p:txBody>
          <a:bodyPr wrap="square">
            <a:spAutoFit/>
          </a:bodyPr>
          <a:lstStyle>
            <a:defPPr>
              <a:defRPr lang="en-US"/>
            </a:defPPr>
            <a:lvl1pPr>
              <a:lnSpc>
                <a:spcPct val="150000"/>
              </a:lnSpc>
              <a:defRPr>
                <a:solidFill>
                  <a:srgbClr val="00064D"/>
                </a:solidFill>
                <a:latin typeface="思源黑体 Normal" panose="020B0400000000000000" pitchFamily="34" charset="-122"/>
                <a:ea typeface="思源黑体 Normal" panose="020B0400000000000000" pitchFamily="34" charset="-122"/>
              </a:defRPr>
            </a:lvl1pPr>
          </a:lstStyle>
          <a:p>
            <a:r>
              <a:rPr lang="es" altLang="zh-CN" dirty="0">
                <a:latin typeface="+mn-lt"/>
              </a:rPr>
              <a:t>5 modos de misión para diferentes propósitos de aplicación:</a:t>
            </a:r>
          </a:p>
          <a:p>
            <a:endParaRPr lang="en-US" altLang="zh-CN" dirty="0">
              <a:latin typeface="+mn-lt"/>
            </a:endParaRPr>
          </a:p>
          <a:p>
            <a:r>
              <a:rPr lang="es" altLang="zh-CN" dirty="0">
                <a:latin typeface="+mn-lt"/>
              </a:rPr>
              <a:t>Pulverización y esparcimiento:</a:t>
            </a:r>
          </a:p>
          <a:p>
            <a:r>
              <a:rPr lang="es" altLang="zh-CN" dirty="0">
                <a:latin typeface="+mn-lt"/>
              </a:rPr>
              <a:t>- Modo de ruta</a:t>
            </a:r>
            <a:endParaRPr lang="en-US" altLang="zh-CN" dirty="0">
              <a:latin typeface="+mn-lt"/>
            </a:endParaRPr>
          </a:p>
          <a:p>
            <a:r>
              <a:rPr lang="es" altLang="zh-CN" dirty="0">
                <a:latin typeface="+mn-lt"/>
              </a:rPr>
              <a:t>- Modo manual</a:t>
            </a:r>
          </a:p>
          <a:p>
            <a:r>
              <a:rPr lang="es" altLang="zh-CN" dirty="0">
                <a:latin typeface="+mn-lt"/>
              </a:rPr>
              <a:t>- Modo árbol frutal</a:t>
            </a:r>
          </a:p>
          <a:p>
            <a:endParaRPr lang="en-US" altLang="zh-CN" dirty="0">
              <a:latin typeface="+mn-lt"/>
            </a:endParaRPr>
          </a:p>
          <a:p>
            <a:r>
              <a:rPr lang="es" altLang="zh-CN" dirty="0">
                <a:latin typeface="+mn-lt"/>
              </a:rPr>
              <a:t>Mapeo FPV:</a:t>
            </a:r>
          </a:p>
          <a:p>
            <a:r>
              <a:rPr lang="es" altLang="zh-CN" dirty="0">
                <a:latin typeface="+mn-lt"/>
              </a:rPr>
              <a:t>- Mapeo de ruta</a:t>
            </a:r>
          </a:p>
          <a:p>
            <a:r>
              <a:rPr lang="es" altLang="zh-CN" dirty="0">
                <a:latin typeface="+mn-lt"/>
              </a:rPr>
              <a:t>- Mapeo de árboles frutales</a:t>
            </a:r>
          </a:p>
        </p:txBody>
      </p:sp>
      <p:pic>
        <p:nvPicPr>
          <p:cNvPr id="8" name="Picture 4">
            <a:extLst>
              <a:ext uri="{FF2B5EF4-FFF2-40B4-BE49-F238E27FC236}">
                <a16:creationId xmlns:a16="http://schemas.microsoft.com/office/drawing/2014/main" id="{37F33A5E-79C3-3C15-EDDF-27F10BC93350}"/>
              </a:ext>
            </a:extLst>
          </p:cNvPr>
          <p:cNvPicPr>
            <a:picLocks noChangeAspect="1"/>
          </p:cNvPicPr>
          <p:nvPr/>
        </p:nvPicPr>
        <p:blipFill>
          <a:blip r:embed="rId6"/>
          <a:stretch>
            <a:fillRect/>
          </a:stretch>
        </p:blipFill>
        <p:spPr>
          <a:xfrm>
            <a:off x="401447" y="1785547"/>
            <a:ext cx="7027981" cy="4392488"/>
          </a:xfrm>
          <a:prstGeom prst="rect">
            <a:avLst/>
          </a:prstGeom>
        </p:spPr>
      </p:pic>
      <p:sp>
        <p:nvSpPr>
          <p:cNvPr id="17" name="CuadroTexto 16">
            <a:extLst>
              <a:ext uri="{FF2B5EF4-FFF2-40B4-BE49-F238E27FC236}">
                <a16:creationId xmlns:a16="http://schemas.microsoft.com/office/drawing/2014/main" id="{116DA513-0C3E-F83F-8856-EA670CDE2B9A}"/>
              </a:ext>
            </a:extLst>
          </p:cNvPr>
          <p:cNvSpPr txBox="1"/>
          <p:nvPr/>
        </p:nvSpPr>
        <p:spPr>
          <a:xfrm>
            <a:off x="5059680" y="6047007"/>
            <a:ext cx="886248" cy="276999"/>
          </a:xfrm>
          <a:prstGeom prst="rect">
            <a:avLst/>
          </a:prstGeom>
          <a:noFill/>
        </p:spPr>
        <p:txBody>
          <a:bodyPr wrap="square">
            <a:spAutoFit/>
          </a:bodyPr>
          <a:lstStyle/>
          <a:p>
            <a:r>
              <a:rPr lang="es-MX" sz="1200" dirty="0"/>
              <a:t>Fuente: DJI</a:t>
            </a:r>
            <a:endParaRPr lang="es-CO" sz="1200" dirty="0"/>
          </a:p>
        </p:txBody>
      </p:sp>
    </p:spTree>
    <p:extLst>
      <p:ext uri="{BB962C8B-B14F-4D97-AF65-F5344CB8AC3E}">
        <p14:creationId xmlns:p14="http://schemas.microsoft.com/office/powerpoint/2010/main" val="2892377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14F9A-D8AD-FE76-A275-F9A70BE5AD8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84A9F75-C70B-14DC-47F0-EF65A3B0E402}"/>
              </a:ext>
            </a:extLst>
          </p:cNvPr>
          <p:cNvSpPr>
            <a:spLocks noGrp="1"/>
          </p:cNvSpPr>
          <p:nvPr>
            <p:ph type="title"/>
          </p:nvPr>
        </p:nvSpPr>
        <p:spPr/>
        <p:txBody>
          <a:bodyPr>
            <a:normAutofit/>
          </a:bodyPr>
          <a:lstStyle/>
          <a:p>
            <a:r>
              <a:rPr lang="es-CO" b="1" dirty="0"/>
              <a:t>Aplicación dirigida de herbicidas</a:t>
            </a:r>
          </a:p>
        </p:txBody>
      </p:sp>
      <p:pic>
        <p:nvPicPr>
          <p:cNvPr id="4" name="Imagen 3">
            <a:extLst>
              <a:ext uri="{FF2B5EF4-FFF2-40B4-BE49-F238E27FC236}">
                <a16:creationId xmlns:a16="http://schemas.microsoft.com/office/drawing/2014/main" id="{B22BD2DD-2219-D2BA-CF89-18CEB723C973}"/>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D5091E75-B532-6922-910E-F98C7ACB8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253D99B1-6B7F-FB2E-B430-E40D00F4CDF1}"/>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C5EC61A3-F9CA-E6AF-38E6-D507EF37BD01}"/>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3" name="文本框 11">
            <a:extLst>
              <a:ext uri="{FF2B5EF4-FFF2-40B4-BE49-F238E27FC236}">
                <a16:creationId xmlns:a16="http://schemas.microsoft.com/office/drawing/2014/main" id="{8114EB4E-6BD7-AC3F-C9E5-CB29E386B360}"/>
              </a:ext>
            </a:extLst>
          </p:cNvPr>
          <p:cNvSpPr txBox="1"/>
          <p:nvPr/>
        </p:nvSpPr>
        <p:spPr>
          <a:xfrm>
            <a:off x="7571871" y="1785547"/>
            <a:ext cx="4418080" cy="4392488"/>
          </a:xfrm>
          <a:prstGeom prst="rect">
            <a:avLst/>
          </a:prstGeom>
          <a:noFill/>
        </p:spPr>
        <p:txBody>
          <a:bodyPr wrap="square">
            <a:spAutoFit/>
          </a:bodyPr>
          <a:lstStyle>
            <a:defPPr>
              <a:defRPr lang="en-US"/>
            </a:defPPr>
            <a:lvl1pPr>
              <a:lnSpc>
                <a:spcPct val="150000"/>
              </a:lnSpc>
              <a:defRPr>
                <a:solidFill>
                  <a:srgbClr val="00064D"/>
                </a:solidFill>
                <a:latin typeface="思源黑体 Normal" panose="020B0400000000000000" pitchFamily="34" charset="-122"/>
                <a:ea typeface="思源黑体 Normal" panose="020B0400000000000000" pitchFamily="34" charset="-122"/>
              </a:defRPr>
            </a:lvl1pPr>
          </a:lstStyle>
          <a:p>
            <a:r>
              <a:rPr lang="es" altLang="zh-CN" dirty="0">
                <a:latin typeface="+mn-lt"/>
              </a:rPr>
              <a:t>5 modos de misión para diferentes propósitos de aplicación:</a:t>
            </a:r>
          </a:p>
          <a:p>
            <a:endParaRPr lang="en-US" altLang="zh-CN" dirty="0">
              <a:latin typeface="+mn-lt"/>
            </a:endParaRPr>
          </a:p>
          <a:p>
            <a:r>
              <a:rPr lang="es" altLang="zh-CN" dirty="0">
                <a:latin typeface="+mn-lt"/>
              </a:rPr>
              <a:t>Pulverización y esparcimiento:</a:t>
            </a:r>
          </a:p>
          <a:p>
            <a:r>
              <a:rPr lang="es" altLang="zh-CN" dirty="0">
                <a:latin typeface="+mn-lt"/>
              </a:rPr>
              <a:t>- Modo de ruta</a:t>
            </a:r>
            <a:endParaRPr lang="en-US" altLang="zh-CN" dirty="0">
              <a:latin typeface="+mn-lt"/>
            </a:endParaRPr>
          </a:p>
          <a:p>
            <a:r>
              <a:rPr lang="es" altLang="zh-CN" dirty="0">
                <a:latin typeface="+mn-lt"/>
              </a:rPr>
              <a:t>- Modo manual</a:t>
            </a:r>
          </a:p>
          <a:p>
            <a:r>
              <a:rPr lang="es" altLang="zh-CN" dirty="0">
                <a:latin typeface="+mn-lt"/>
              </a:rPr>
              <a:t>- Modo árbol frutal</a:t>
            </a:r>
          </a:p>
          <a:p>
            <a:endParaRPr lang="en-US" altLang="zh-CN" dirty="0">
              <a:latin typeface="+mn-lt"/>
            </a:endParaRPr>
          </a:p>
          <a:p>
            <a:r>
              <a:rPr lang="es" altLang="zh-CN" dirty="0">
                <a:latin typeface="+mn-lt"/>
              </a:rPr>
              <a:t>Mapeo FPV:</a:t>
            </a:r>
          </a:p>
          <a:p>
            <a:r>
              <a:rPr lang="es" altLang="zh-CN" dirty="0">
                <a:latin typeface="+mn-lt"/>
              </a:rPr>
              <a:t>- Mapeo de ruta</a:t>
            </a:r>
          </a:p>
          <a:p>
            <a:r>
              <a:rPr lang="es" altLang="zh-CN" dirty="0">
                <a:latin typeface="+mn-lt"/>
              </a:rPr>
              <a:t>- Mapeo de árboles frutales</a:t>
            </a:r>
          </a:p>
        </p:txBody>
      </p:sp>
      <p:sp>
        <p:nvSpPr>
          <p:cNvPr id="17" name="CuadroTexto 16">
            <a:extLst>
              <a:ext uri="{FF2B5EF4-FFF2-40B4-BE49-F238E27FC236}">
                <a16:creationId xmlns:a16="http://schemas.microsoft.com/office/drawing/2014/main" id="{28B883F4-BDBA-E9E2-60C5-478B7E94C397}"/>
              </a:ext>
            </a:extLst>
          </p:cNvPr>
          <p:cNvSpPr txBox="1"/>
          <p:nvPr/>
        </p:nvSpPr>
        <p:spPr>
          <a:xfrm>
            <a:off x="5059680" y="6047007"/>
            <a:ext cx="886248" cy="276999"/>
          </a:xfrm>
          <a:prstGeom prst="rect">
            <a:avLst/>
          </a:prstGeom>
          <a:noFill/>
        </p:spPr>
        <p:txBody>
          <a:bodyPr wrap="square">
            <a:spAutoFit/>
          </a:bodyPr>
          <a:lstStyle/>
          <a:p>
            <a:r>
              <a:rPr lang="es-MX" sz="1200" dirty="0"/>
              <a:t>Fuente: DJI</a:t>
            </a:r>
            <a:endParaRPr lang="es-CO" sz="1200" dirty="0"/>
          </a:p>
        </p:txBody>
      </p:sp>
      <p:pic>
        <p:nvPicPr>
          <p:cNvPr id="9" name="Imagen 8">
            <a:extLst>
              <a:ext uri="{FF2B5EF4-FFF2-40B4-BE49-F238E27FC236}">
                <a16:creationId xmlns:a16="http://schemas.microsoft.com/office/drawing/2014/main" id="{95B75CC2-1853-2A91-319F-9197162B2EBF}"/>
              </a:ext>
            </a:extLst>
          </p:cNvPr>
          <p:cNvPicPr>
            <a:picLocks noChangeAspect="1"/>
          </p:cNvPicPr>
          <p:nvPr/>
        </p:nvPicPr>
        <p:blipFill>
          <a:blip r:embed="rId6"/>
          <a:stretch>
            <a:fillRect/>
          </a:stretch>
        </p:blipFill>
        <p:spPr>
          <a:xfrm>
            <a:off x="562029" y="1858163"/>
            <a:ext cx="6486706" cy="4048095"/>
          </a:xfrm>
          <a:prstGeom prst="rect">
            <a:avLst/>
          </a:prstGeom>
        </p:spPr>
      </p:pic>
    </p:spTree>
    <p:extLst>
      <p:ext uri="{BB962C8B-B14F-4D97-AF65-F5344CB8AC3E}">
        <p14:creationId xmlns:p14="http://schemas.microsoft.com/office/powerpoint/2010/main" val="3849055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Conclusiones</a:t>
            </a:r>
            <a:endParaRPr lang="es-PA" b="1" dirty="0"/>
          </a:p>
        </p:txBody>
      </p:sp>
      <p:sp>
        <p:nvSpPr>
          <p:cNvPr id="3" name="Marcador de contenido 2"/>
          <p:cNvSpPr>
            <a:spLocks noGrp="1"/>
          </p:cNvSpPr>
          <p:nvPr>
            <p:ph idx="1"/>
          </p:nvPr>
        </p:nvSpPr>
        <p:spPr/>
        <p:txBody>
          <a:bodyPr/>
          <a:lstStyle/>
          <a:p>
            <a:r>
              <a:rPr lang="es-CO" b="1" dirty="0"/>
              <a:t>Ahorro de tiempo y costes:</a:t>
            </a:r>
            <a:r>
              <a:rPr lang="es-CO" dirty="0"/>
              <a:t> gracias al procesamiento rápido y a la Herramienta Mágica, la identificación de malezas y la creación de prescripciones en PIX4Dfields se completaron en tan solo unos minutos. Con la aplicación específica, se logró una reducción del 93 % en el uso de insumos (herbicidas y agua).</a:t>
            </a:r>
          </a:p>
          <a:p>
            <a:r>
              <a:rPr lang="es-CO" b="1" dirty="0"/>
              <a:t>Alta precisión de detección:</a:t>
            </a:r>
            <a:r>
              <a:rPr lang="es-CO" dirty="0"/>
              <a:t> la combinación de drones RTK con </a:t>
            </a:r>
            <a:r>
              <a:rPr lang="es-CO" dirty="0" err="1"/>
              <a:t>ortomosaicos</a:t>
            </a:r>
            <a:r>
              <a:rPr lang="es-CO" dirty="0"/>
              <a:t> de 2 cm/</a:t>
            </a:r>
            <a:r>
              <a:rPr lang="es-CO" dirty="0" err="1"/>
              <a:t>px</a:t>
            </a:r>
            <a:r>
              <a:rPr lang="es-CO" dirty="0"/>
              <a:t> captura incluso los detalles más pequeños</a:t>
            </a:r>
          </a:p>
          <a:p>
            <a:r>
              <a:rPr lang="es-CO" b="1" dirty="0"/>
              <a:t>Mayor sostenibilidad:</a:t>
            </a:r>
            <a:r>
              <a:rPr lang="es-CO" dirty="0"/>
              <a:t> evitar la pulverización generalizada de herbicidas reduce el uso de insumos y el impacto en el ecosistema.</a:t>
            </a:r>
          </a:p>
          <a:p>
            <a:r>
              <a:rPr lang="es-CO" b="1" dirty="0"/>
              <a:t>Fácil integración:</a:t>
            </a:r>
            <a:r>
              <a:rPr lang="es-CO" dirty="0"/>
              <a:t> la capa de operación creada con Magic Tool se exporta fácilmente (no se necesita software de terceros) para su uso en equipos de pulverización de tasa variable (drones de pulverización, tractores, pulverizadores de campo).</a:t>
            </a:r>
            <a:endParaRPr lang="es-PA" dirty="0"/>
          </a:p>
        </p:txBody>
      </p:sp>
      <p:pic>
        <p:nvPicPr>
          <p:cNvPr id="4" name="Imagen 3">
            <a:extLst>
              <a:ext uri="{FF2B5EF4-FFF2-40B4-BE49-F238E27FC236}">
                <a16:creationId xmlns:a16="http://schemas.microsoft.com/office/drawing/2014/main" id="{8FE86D76-2FE8-DE8A-1F6A-B369118347CC}"/>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CE0D8447-2AAB-5432-97B3-6E5CC2426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387A466-4BBD-ED1F-EBF5-6A03DCC1C71E}"/>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0D901255-FAD1-02A5-07E6-F1AB2ECA1BFA}"/>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8" name="CuadroTexto 7">
            <a:extLst>
              <a:ext uri="{FF2B5EF4-FFF2-40B4-BE49-F238E27FC236}">
                <a16:creationId xmlns:a16="http://schemas.microsoft.com/office/drawing/2014/main" id="{91DF6606-2497-9F6A-E5F8-A1E5F1F98B7D}"/>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spTree>
    <p:extLst>
      <p:ext uri="{BB962C8B-B14F-4D97-AF65-F5344CB8AC3E}">
        <p14:creationId xmlns:p14="http://schemas.microsoft.com/office/powerpoint/2010/main" val="2268221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6EF24-5BB9-D563-672F-3D2383EF10D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8908C21-439E-DF40-E377-B64BCC62D28C}"/>
              </a:ext>
            </a:extLst>
          </p:cNvPr>
          <p:cNvSpPr>
            <a:spLocks noGrp="1"/>
          </p:cNvSpPr>
          <p:nvPr>
            <p:ph type="title"/>
          </p:nvPr>
        </p:nvSpPr>
        <p:spPr/>
        <p:txBody>
          <a:bodyPr/>
          <a:lstStyle/>
          <a:p>
            <a:r>
              <a:rPr lang="es-MX" b="1" dirty="0"/>
              <a:t>Conclusiones</a:t>
            </a:r>
            <a:endParaRPr lang="es-PA" b="1" dirty="0"/>
          </a:p>
        </p:txBody>
      </p:sp>
      <p:sp>
        <p:nvSpPr>
          <p:cNvPr id="3" name="Marcador de contenido 2">
            <a:extLst>
              <a:ext uri="{FF2B5EF4-FFF2-40B4-BE49-F238E27FC236}">
                <a16:creationId xmlns:a16="http://schemas.microsoft.com/office/drawing/2014/main" id="{9D8A6AEE-B2AF-4DAC-FDC3-ADDE4FDC74A0}"/>
              </a:ext>
            </a:extLst>
          </p:cNvPr>
          <p:cNvSpPr>
            <a:spLocks noGrp="1"/>
          </p:cNvSpPr>
          <p:nvPr>
            <p:ph idx="1"/>
          </p:nvPr>
        </p:nvSpPr>
        <p:spPr>
          <a:xfrm>
            <a:off x="1097280" y="1845734"/>
            <a:ext cx="9977120" cy="4023360"/>
          </a:xfrm>
        </p:spPr>
        <p:txBody>
          <a:bodyPr/>
          <a:lstStyle/>
          <a:p>
            <a:r>
              <a:rPr lang="es-CO" dirty="0"/>
              <a:t>Este es un ejemplo perfecto de Agricultura Inteligente, donde las imágenes de drones de alta resolución y los algoritmos de IA se aprovechan para promover prácticas agrícolas más ecológicas y ayudar a ahorrar dinero y recursos.</a:t>
            </a:r>
            <a:endParaRPr lang="es-PA" dirty="0"/>
          </a:p>
        </p:txBody>
      </p:sp>
      <p:pic>
        <p:nvPicPr>
          <p:cNvPr id="4" name="Imagen 3">
            <a:extLst>
              <a:ext uri="{FF2B5EF4-FFF2-40B4-BE49-F238E27FC236}">
                <a16:creationId xmlns:a16="http://schemas.microsoft.com/office/drawing/2014/main" id="{4581D408-8A0C-F5BA-9505-59AF3BAFB6CB}"/>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696F5FCC-77E6-1E1A-7C20-17B2F371D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CED3524-D844-5046-5F2E-31DDF8B039DA}"/>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816B2FEB-A46D-C13A-353F-B11489EACFD7}"/>
              </a:ext>
            </a:extLst>
          </p:cNvPr>
          <p:cNvPicPr>
            <a:picLocks noChangeAspect="1"/>
          </p:cNvPicPr>
          <p:nvPr/>
        </p:nvPicPr>
        <p:blipFill>
          <a:blip r:embed="rId5"/>
          <a:stretch>
            <a:fillRect/>
          </a:stretch>
        </p:blipFill>
        <p:spPr>
          <a:xfrm>
            <a:off x="3443220" y="6185507"/>
            <a:ext cx="2360265" cy="875807"/>
          </a:xfrm>
          <a:prstGeom prst="rect">
            <a:avLst/>
          </a:prstGeom>
        </p:spPr>
      </p:pic>
      <p:sp>
        <p:nvSpPr>
          <p:cNvPr id="8" name="CuadroTexto 7">
            <a:extLst>
              <a:ext uri="{FF2B5EF4-FFF2-40B4-BE49-F238E27FC236}">
                <a16:creationId xmlns:a16="http://schemas.microsoft.com/office/drawing/2014/main" id="{AC0FE495-4019-2D6E-A44A-503DC4B37A3E}"/>
              </a:ext>
            </a:extLst>
          </p:cNvPr>
          <p:cNvSpPr txBox="1"/>
          <p:nvPr/>
        </p:nvSpPr>
        <p:spPr>
          <a:xfrm>
            <a:off x="5059680" y="6047007"/>
            <a:ext cx="6096000" cy="276999"/>
          </a:xfrm>
          <a:prstGeom prst="rect">
            <a:avLst/>
          </a:prstGeom>
          <a:noFill/>
        </p:spPr>
        <p:txBody>
          <a:bodyPr wrap="square">
            <a:spAutoFit/>
          </a:bodyPr>
          <a:lstStyle/>
          <a:p>
            <a:r>
              <a:rPr lang="es-MX" sz="1200" dirty="0"/>
              <a:t>Fuente: Pix4D</a:t>
            </a:r>
            <a:endParaRPr lang="es-CO" sz="1200" dirty="0"/>
          </a:p>
        </p:txBody>
      </p:sp>
    </p:spTree>
    <p:extLst>
      <p:ext uri="{BB962C8B-B14F-4D97-AF65-F5344CB8AC3E}">
        <p14:creationId xmlns:p14="http://schemas.microsoft.com/office/powerpoint/2010/main" val="3032510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Recomendaciones</a:t>
            </a:r>
            <a:endParaRPr lang="es-PA" b="1" dirty="0"/>
          </a:p>
        </p:txBody>
      </p:sp>
      <p:sp>
        <p:nvSpPr>
          <p:cNvPr id="3" name="Marcador de contenido 2"/>
          <p:cNvSpPr>
            <a:spLocks noGrp="1"/>
          </p:cNvSpPr>
          <p:nvPr>
            <p:ph idx="1"/>
          </p:nvPr>
        </p:nvSpPr>
        <p:spPr/>
        <p:txBody>
          <a:bodyPr>
            <a:normAutofit/>
          </a:bodyPr>
          <a:lstStyle/>
          <a:p>
            <a:r>
              <a:rPr lang="es-MX" dirty="0"/>
              <a:t>- Invertir en tecnología </a:t>
            </a:r>
          </a:p>
          <a:p>
            <a:r>
              <a:rPr lang="es-MX" dirty="0"/>
              <a:t>- Capacitarse en el uso de la tecnología </a:t>
            </a:r>
          </a:p>
          <a:p>
            <a:r>
              <a:rPr lang="es-MX" dirty="0"/>
              <a:t>- Emplear adecuadamente la tecnología </a:t>
            </a:r>
          </a:p>
          <a:p>
            <a:r>
              <a:rPr lang="es-MX" dirty="0"/>
              <a:t>- Incentivar y fortalecer Instituciones Educativas, Universidades </a:t>
            </a:r>
          </a:p>
          <a:p>
            <a:r>
              <a:rPr lang="es-MX" dirty="0"/>
              <a:t>- Gestionar le cuidado del medio ambiente </a:t>
            </a:r>
          </a:p>
          <a:p>
            <a:r>
              <a:rPr lang="es-MX" dirty="0"/>
              <a:t>- Maximización de los recursos (naturales, insumos, tiempo, área)</a:t>
            </a:r>
          </a:p>
          <a:p>
            <a:pPr marL="0" indent="0">
              <a:buNone/>
            </a:pPr>
            <a:endParaRPr lang="es-MX" dirty="0"/>
          </a:p>
        </p:txBody>
      </p:sp>
      <p:pic>
        <p:nvPicPr>
          <p:cNvPr id="4" name="Imagen 3">
            <a:extLst>
              <a:ext uri="{FF2B5EF4-FFF2-40B4-BE49-F238E27FC236}">
                <a16:creationId xmlns:a16="http://schemas.microsoft.com/office/drawing/2014/main" id="{1BC1CFE5-B71F-2F25-3081-5568D812B884}"/>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E302BBC0-2B35-DDEC-D83B-85CCDA57F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94D6E051-FE45-1AE7-DC8B-E911FDFF2538}"/>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8CF7B52C-FC34-B047-1AB7-C334D3C8169A}"/>
              </a:ext>
            </a:extLst>
          </p:cNvPr>
          <p:cNvPicPr>
            <a:picLocks noChangeAspect="1"/>
          </p:cNvPicPr>
          <p:nvPr/>
        </p:nvPicPr>
        <p:blipFill>
          <a:blip r:embed="rId5"/>
          <a:stretch>
            <a:fillRect/>
          </a:stretch>
        </p:blipFill>
        <p:spPr>
          <a:xfrm>
            <a:off x="3443220" y="6185507"/>
            <a:ext cx="2360265" cy="875807"/>
          </a:xfrm>
          <a:prstGeom prst="rect">
            <a:avLst/>
          </a:prstGeom>
        </p:spPr>
      </p:pic>
    </p:spTree>
    <p:extLst>
      <p:ext uri="{BB962C8B-B14F-4D97-AF65-F5344CB8AC3E}">
        <p14:creationId xmlns:p14="http://schemas.microsoft.com/office/powerpoint/2010/main" val="1728973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a:t>Agradecimientos</a:t>
            </a:r>
            <a:endParaRPr lang="es-PA" b="1" dirty="0"/>
          </a:p>
        </p:txBody>
      </p:sp>
      <p:sp>
        <p:nvSpPr>
          <p:cNvPr id="3" name="Marcador de contenido 2"/>
          <p:cNvSpPr>
            <a:spLocks noGrp="1"/>
          </p:cNvSpPr>
          <p:nvPr>
            <p:ph idx="1"/>
          </p:nvPr>
        </p:nvSpPr>
        <p:spPr/>
        <p:txBody>
          <a:bodyPr/>
          <a:lstStyle/>
          <a:p>
            <a:r>
              <a:rPr lang="es-MX" dirty="0"/>
              <a:t>CINAP </a:t>
            </a:r>
          </a:p>
          <a:p>
            <a:r>
              <a:rPr lang="es-MX" dirty="0"/>
              <a:t>MIDA </a:t>
            </a:r>
          </a:p>
          <a:p>
            <a:r>
              <a:rPr lang="es-MX" dirty="0"/>
              <a:t>BDA</a:t>
            </a:r>
          </a:p>
          <a:p>
            <a:r>
              <a:rPr lang="es-MX" dirty="0"/>
              <a:t>IICA</a:t>
            </a:r>
          </a:p>
          <a:p>
            <a:r>
              <a:rPr lang="es-MX" dirty="0"/>
              <a:t>Banco Nacional de Panamá </a:t>
            </a:r>
          </a:p>
          <a:p>
            <a:r>
              <a:rPr lang="es-MX" dirty="0"/>
              <a:t>Aseguradoras</a:t>
            </a:r>
          </a:p>
          <a:p>
            <a:r>
              <a:rPr lang="es-MX" dirty="0"/>
              <a:t>Productores en General </a:t>
            </a:r>
          </a:p>
          <a:p>
            <a:r>
              <a:rPr lang="es-MX" dirty="0"/>
              <a:t>Proveedores de fertilizantes </a:t>
            </a:r>
          </a:p>
          <a:p>
            <a:r>
              <a:rPr lang="es-MX" dirty="0"/>
              <a:t>Fabricantes y Proveedores </a:t>
            </a:r>
          </a:p>
          <a:p>
            <a:pPr marL="0" indent="0">
              <a:buNone/>
            </a:pPr>
            <a:endParaRPr lang="es-MX" dirty="0"/>
          </a:p>
          <a:p>
            <a:pPr marL="0" indent="0">
              <a:buNone/>
            </a:pPr>
            <a:endParaRPr lang="es-PA" dirty="0"/>
          </a:p>
        </p:txBody>
      </p:sp>
      <p:pic>
        <p:nvPicPr>
          <p:cNvPr id="4" name="Imagen 3">
            <a:extLst>
              <a:ext uri="{FF2B5EF4-FFF2-40B4-BE49-F238E27FC236}">
                <a16:creationId xmlns:a16="http://schemas.microsoft.com/office/drawing/2014/main" id="{FEB322A9-4072-D010-823B-00FA42F8EEDF}"/>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20784B48-BD22-9CEE-25A3-BD4AEBDB3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7711E26-6547-AE57-FBF5-8E6FC99C5B19}"/>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271F7AEF-7530-1CD0-3C8A-4D106C7541FC}"/>
              </a:ext>
            </a:extLst>
          </p:cNvPr>
          <p:cNvPicPr>
            <a:picLocks noChangeAspect="1"/>
          </p:cNvPicPr>
          <p:nvPr/>
        </p:nvPicPr>
        <p:blipFill>
          <a:blip r:embed="rId5"/>
          <a:stretch>
            <a:fillRect/>
          </a:stretch>
        </p:blipFill>
        <p:spPr>
          <a:xfrm>
            <a:off x="3443220" y="6185507"/>
            <a:ext cx="2360265" cy="875807"/>
          </a:xfrm>
          <a:prstGeom prst="rect">
            <a:avLst/>
          </a:prstGeom>
        </p:spPr>
      </p:pic>
    </p:spTree>
    <p:extLst>
      <p:ext uri="{BB962C8B-B14F-4D97-AF65-F5344CB8AC3E}">
        <p14:creationId xmlns:p14="http://schemas.microsoft.com/office/powerpoint/2010/main" val="2888993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F8EFE-84AD-4224-F5C1-B7617BA8B61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72C1018-EF04-4231-5B33-FB8CB4A42594}"/>
              </a:ext>
            </a:extLst>
          </p:cNvPr>
          <p:cNvSpPr>
            <a:spLocks noGrp="1"/>
          </p:cNvSpPr>
          <p:nvPr>
            <p:ph type="title"/>
          </p:nvPr>
        </p:nvSpPr>
        <p:spPr/>
        <p:txBody>
          <a:bodyPr/>
          <a:lstStyle/>
          <a:p>
            <a:pPr algn="ctr"/>
            <a:r>
              <a:rPr lang="es-MX" b="1" dirty="0"/>
              <a:t>¡Gracias por su atención!</a:t>
            </a:r>
            <a:endParaRPr lang="es-PA" b="1" dirty="0"/>
          </a:p>
        </p:txBody>
      </p:sp>
      <p:pic>
        <p:nvPicPr>
          <p:cNvPr id="4" name="Imagen 3">
            <a:extLst>
              <a:ext uri="{FF2B5EF4-FFF2-40B4-BE49-F238E27FC236}">
                <a16:creationId xmlns:a16="http://schemas.microsoft.com/office/drawing/2014/main" id="{EE40BA1F-084F-8A97-712C-D32DEFF5F853}"/>
              </a:ext>
            </a:extLst>
          </p:cNvPr>
          <p:cNvPicPr>
            <a:picLocks noChangeAspect="1"/>
          </p:cNvPicPr>
          <p:nvPr/>
        </p:nvPicPr>
        <p:blipFill>
          <a:blip r:embed="rId2"/>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F9B7B4A2-2B84-34F9-2D65-B2A0F2D95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0EF1816-9034-0192-8BF0-B9DB48A6BAFC}"/>
              </a:ext>
            </a:extLst>
          </p:cNvPr>
          <p:cNvPicPr>
            <a:picLocks noChangeAspect="1"/>
          </p:cNvPicPr>
          <p:nvPr/>
        </p:nvPicPr>
        <p:blipFill>
          <a:blip r:embed="rId4"/>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06040CE9-4750-E624-A34B-62EA12325FB7}"/>
              </a:ext>
            </a:extLst>
          </p:cNvPr>
          <p:cNvPicPr>
            <a:picLocks noChangeAspect="1"/>
          </p:cNvPicPr>
          <p:nvPr/>
        </p:nvPicPr>
        <p:blipFill>
          <a:blip r:embed="rId5"/>
          <a:stretch>
            <a:fillRect/>
          </a:stretch>
        </p:blipFill>
        <p:spPr>
          <a:xfrm>
            <a:off x="3443220" y="6185507"/>
            <a:ext cx="2360265" cy="875807"/>
          </a:xfrm>
          <a:prstGeom prst="rect">
            <a:avLst/>
          </a:prstGeom>
        </p:spPr>
      </p:pic>
      <p:pic>
        <p:nvPicPr>
          <p:cNvPr id="25" name="Imagen 24">
            <a:extLst>
              <a:ext uri="{FF2B5EF4-FFF2-40B4-BE49-F238E27FC236}">
                <a16:creationId xmlns:a16="http://schemas.microsoft.com/office/drawing/2014/main" id="{AA2F57C9-6847-8B13-1E87-92FD904C86F9}"/>
              </a:ext>
            </a:extLst>
          </p:cNvPr>
          <p:cNvPicPr>
            <a:picLocks noChangeAspect="1"/>
          </p:cNvPicPr>
          <p:nvPr/>
        </p:nvPicPr>
        <p:blipFill>
          <a:blip r:embed="rId6"/>
          <a:stretch>
            <a:fillRect/>
          </a:stretch>
        </p:blipFill>
        <p:spPr>
          <a:xfrm>
            <a:off x="2845762" y="1999323"/>
            <a:ext cx="6561435" cy="4146007"/>
          </a:xfrm>
          <a:prstGeom prst="rect">
            <a:avLst/>
          </a:prstGeom>
        </p:spPr>
      </p:pic>
    </p:spTree>
    <p:extLst>
      <p:ext uri="{BB962C8B-B14F-4D97-AF65-F5344CB8AC3E}">
        <p14:creationId xmlns:p14="http://schemas.microsoft.com/office/powerpoint/2010/main" val="622875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A62E68-B67D-7B77-87D8-C4862F06E368}"/>
              </a:ext>
            </a:extLst>
          </p:cNvPr>
          <p:cNvPicPr>
            <a:picLocks noChangeAspect="1"/>
          </p:cNvPicPr>
          <p:nvPr/>
        </p:nvPicPr>
        <p:blipFill>
          <a:blip r:embed="rId2"/>
          <a:stretch>
            <a:fillRect/>
          </a:stretch>
        </p:blipFill>
        <p:spPr>
          <a:xfrm>
            <a:off x="3810502" y="3469121"/>
            <a:ext cx="4837044" cy="487696"/>
          </a:xfrm>
          <a:prstGeom prst="rect">
            <a:avLst/>
          </a:prstGeom>
        </p:spPr>
      </p:pic>
    </p:spTree>
    <p:extLst>
      <p:ext uri="{BB962C8B-B14F-4D97-AF65-F5344CB8AC3E}">
        <p14:creationId xmlns:p14="http://schemas.microsoft.com/office/powerpoint/2010/main" val="1970361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F6F6-87FC-D626-A03B-6C97FC28FBF4}"/>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C91C452B-996E-5B44-6B6B-921F2ADA6BC1}"/>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E04E67E6-ACCE-AEA4-CAA3-87E0A6BBF9C5}"/>
              </a:ext>
            </a:extLst>
          </p:cNvPr>
          <p:cNvPicPr>
            <a:picLocks noChangeAspect="1"/>
          </p:cNvPicPr>
          <p:nvPr/>
        </p:nvPicPr>
        <p:blipFill>
          <a:blip r:embed="rId3"/>
          <a:stretch>
            <a:fillRect/>
          </a:stretch>
        </p:blipFill>
        <p:spPr>
          <a:xfrm>
            <a:off x="3155519" y="2016090"/>
            <a:ext cx="5113957" cy="4112474"/>
          </a:xfrm>
          <a:prstGeom prst="rect">
            <a:avLst/>
          </a:prstGeom>
        </p:spPr>
      </p:pic>
      <p:sp>
        <p:nvSpPr>
          <p:cNvPr id="2" name="Título 1">
            <a:extLst>
              <a:ext uri="{FF2B5EF4-FFF2-40B4-BE49-F238E27FC236}">
                <a16:creationId xmlns:a16="http://schemas.microsoft.com/office/drawing/2014/main" id="{3E2F6AEB-B3C1-D842-4A2B-9669190328FE}"/>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77166587-AAA2-3CAE-E342-865A3B94E5DA}"/>
              </a:ext>
            </a:extLst>
          </p:cNvPr>
          <p:cNvPicPr>
            <a:picLocks noChangeAspect="1"/>
          </p:cNvPicPr>
          <p:nvPr/>
        </p:nvPicPr>
        <p:blipFill>
          <a:blip r:embed="rId4"/>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5D4342C7-1EB6-78A8-F112-2A44D0227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4333D6C-3278-EABE-5F72-61F2CF6C6F7E}"/>
              </a:ext>
            </a:extLst>
          </p:cNvPr>
          <p:cNvPicPr>
            <a:picLocks noChangeAspect="1"/>
          </p:cNvPicPr>
          <p:nvPr/>
        </p:nvPicPr>
        <p:blipFill>
          <a:blip r:embed="rId6"/>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49157741-C10D-A6B9-B102-33CA64E8B9D2}"/>
              </a:ext>
            </a:extLst>
          </p:cNvPr>
          <p:cNvPicPr>
            <a:picLocks noChangeAspect="1"/>
          </p:cNvPicPr>
          <p:nvPr/>
        </p:nvPicPr>
        <p:blipFill>
          <a:blip r:embed="rId7"/>
          <a:stretch>
            <a:fillRect/>
          </a:stretch>
        </p:blipFill>
        <p:spPr>
          <a:xfrm>
            <a:off x="3443220" y="6185507"/>
            <a:ext cx="2360265" cy="875807"/>
          </a:xfrm>
          <a:prstGeom prst="rect">
            <a:avLst/>
          </a:prstGeom>
        </p:spPr>
      </p:pic>
    </p:spTree>
    <p:extLst>
      <p:ext uri="{BB962C8B-B14F-4D97-AF65-F5344CB8AC3E}">
        <p14:creationId xmlns:p14="http://schemas.microsoft.com/office/powerpoint/2010/main" val="260430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C637-AD28-A09B-3AD5-B6156599DB1E}"/>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095040D4-4C76-F63A-BACD-43D9D38990EC}"/>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877A8EF3-D1E4-90D4-3444-39A8E185F298}"/>
              </a:ext>
            </a:extLst>
          </p:cNvPr>
          <p:cNvPicPr>
            <a:picLocks noChangeAspect="1"/>
          </p:cNvPicPr>
          <p:nvPr/>
        </p:nvPicPr>
        <p:blipFill>
          <a:blip r:embed="rId3"/>
          <a:stretch>
            <a:fillRect/>
          </a:stretch>
        </p:blipFill>
        <p:spPr>
          <a:xfrm>
            <a:off x="3155519" y="2016090"/>
            <a:ext cx="5113957" cy="4112474"/>
          </a:xfrm>
          <a:prstGeom prst="rect">
            <a:avLst/>
          </a:prstGeom>
        </p:spPr>
      </p:pic>
      <p:sp>
        <p:nvSpPr>
          <p:cNvPr id="2" name="Título 1">
            <a:extLst>
              <a:ext uri="{FF2B5EF4-FFF2-40B4-BE49-F238E27FC236}">
                <a16:creationId xmlns:a16="http://schemas.microsoft.com/office/drawing/2014/main" id="{5CFF4E08-4B1C-A1AD-5D04-38E525FC421F}"/>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FD42AA4F-02EE-BA98-9EFD-6B970810760A}"/>
              </a:ext>
            </a:extLst>
          </p:cNvPr>
          <p:cNvPicPr>
            <a:picLocks noChangeAspect="1"/>
          </p:cNvPicPr>
          <p:nvPr/>
        </p:nvPicPr>
        <p:blipFill>
          <a:blip r:embed="rId4"/>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668B8C7A-3FE1-89A2-53C7-304A4FBC9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FAAD97A-AE6B-9FBD-ADA9-E7D391470288}"/>
              </a:ext>
            </a:extLst>
          </p:cNvPr>
          <p:cNvPicPr>
            <a:picLocks noChangeAspect="1"/>
          </p:cNvPicPr>
          <p:nvPr/>
        </p:nvPicPr>
        <p:blipFill>
          <a:blip r:embed="rId6"/>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5E891E13-1A73-77A1-B831-67D5B7F413AA}"/>
              </a:ext>
            </a:extLst>
          </p:cNvPr>
          <p:cNvPicPr>
            <a:picLocks noChangeAspect="1"/>
          </p:cNvPicPr>
          <p:nvPr/>
        </p:nvPicPr>
        <p:blipFill>
          <a:blip r:embed="rId7"/>
          <a:stretch>
            <a:fillRect/>
          </a:stretch>
        </p:blipFill>
        <p:spPr>
          <a:xfrm>
            <a:off x="3443220" y="6185507"/>
            <a:ext cx="2360265" cy="875807"/>
          </a:xfrm>
          <a:prstGeom prst="rect">
            <a:avLst/>
          </a:prstGeom>
        </p:spPr>
      </p:pic>
      <p:pic>
        <p:nvPicPr>
          <p:cNvPr id="27" name="Imagen 26">
            <a:extLst>
              <a:ext uri="{FF2B5EF4-FFF2-40B4-BE49-F238E27FC236}">
                <a16:creationId xmlns:a16="http://schemas.microsoft.com/office/drawing/2014/main" id="{D964194A-9EEA-5DF9-74F2-859C7681C466}"/>
              </a:ext>
            </a:extLst>
          </p:cNvPr>
          <p:cNvPicPr>
            <a:picLocks noChangeAspect="1"/>
          </p:cNvPicPr>
          <p:nvPr/>
        </p:nvPicPr>
        <p:blipFill>
          <a:blip r:embed="rId8"/>
          <a:stretch>
            <a:fillRect/>
          </a:stretch>
        </p:blipFill>
        <p:spPr>
          <a:xfrm>
            <a:off x="5622217" y="1605161"/>
            <a:ext cx="5921308" cy="4440981"/>
          </a:xfrm>
          <a:prstGeom prst="rect">
            <a:avLst/>
          </a:prstGeom>
        </p:spPr>
      </p:pic>
    </p:spTree>
    <p:extLst>
      <p:ext uri="{BB962C8B-B14F-4D97-AF65-F5344CB8AC3E}">
        <p14:creationId xmlns:p14="http://schemas.microsoft.com/office/powerpoint/2010/main" val="402713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015D4-18B6-9139-079A-964084DF9A16}"/>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16F3190D-5C85-6454-B94B-563159D57DD7}"/>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626B66D7-D463-58C7-0B08-964BD3D50B18}"/>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27" name="Imagen 26">
            <a:extLst>
              <a:ext uri="{FF2B5EF4-FFF2-40B4-BE49-F238E27FC236}">
                <a16:creationId xmlns:a16="http://schemas.microsoft.com/office/drawing/2014/main" id="{9711CFC1-7B17-0D9F-7211-3DA2C7B158EF}"/>
              </a:ext>
            </a:extLst>
          </p:cNvPr>
          <p:cNvPicPr>
            <a:picLocks noChangeAspect="1"/>
          </p:cNvPicPr>
          <p:nvPr/>
        </p:nvPicPr>
        <p:blipFill>
          <a:blip r:embed="rId4"/>
          <a:stretch>
            <a:fillRect/>
          </a:stretch>
        </p:blipFill>
        <p:spPr>
          <a:xfrm>
            <a:off x="5622217" y="1605161"/>
            <a:ext cx="5921308" cy="4440981"/>
          </a:xfrm>
          <a:prstGeom prst="rect">
            <a:avLst/>
          </a:prstGeom>
        </p:spPr>
      </p:pic>
      <p:sp>
        <p:nvSpPr>
          <p:cNvPr id="2" name="Título 1">
            <a:extLst>
              <a:ext uri="{FF2B5EF4-FFF2-40B4-BE49-F238E27FC236}">
                <a16:creationId xmlns:a16="http://schemas.microsoft.com/office/drawing/2014/main" id="{F88CB60B-23E2-1682-6C8F-70FA4F874545}"/>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2819B511-E85E-09FF-DCB5-087B648496A3}"/>
              </a:ext>
            </a:extLst>
          </p:cNvPr>
          <p:cNvPicPr>
            <a:picLocks noChangeAspect="1"/>
          </p:cNvPicPr>
          <p:nvPr/>
        </p:nvPicPr>
        <p:blipFill>
          <a:blip r:embed="rId5"/>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32D3C5F7-A46C-47C1-9F87-283A9E4662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A05335C-821C-DBA5-ABB2-187AD7BC2F7F}"/>
              </a:ext>
            </a:extLst>
          </p:cNvPr>
          <p:cNvPicPr>
            <a:picLocks noChangeAspect="1"/>
          </p:cNvPicPr>
          <p:nvPr/>
        </p:nvPicPr>
        <p:blipFill>
          <a:blip r:embed="rId7"/>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6382606F-0D84-6FD4-F070-8758DC0EBABD}"/>
              </a:ext>
            </a:extLst>
          </p:cNvPr>
          <p:cNvPicPr>
            <a:picLocks noChangeAspect="1"/>
          </p:cNvPicPr>
          <p:nvPr/>
        </p:nvPicPr>
        <p:blipFill>
          <a:blip r:embed="rId8"/>
          <a:stretch>
            <a:fillRect/>
          </a:stretch>
        </p:blipFill>
        <p:spPr>
          <a:xfrm>
            <a:off x="3443220" y="6185507"/>
            <a:ext cx="2360265" cy="875807"/>
          </a:xfrm>
          <a:prstGeom prst="rect">
            <a:avLst/>
          </a:prstGeom>
        </p:spPr>
      </p:pic>
      <p:pic>
        <p:nvPicPr>
          <p:cNvPr id="15" name="Imagen 14">
            <a:extLst>
              <a:ext uri="{FF2B5EF4-FFF2-40B4-BE49-F238E27FC236}">
                <a16:creationId xmlns:a16="http://schemas.microsoft.com/office/drawing/2014/main" id="{BF516E1B-6DFB-451E-6898-883D2BF1DC8F}"/>
              </a:ext>
            </a:extLst>
          </p:cNvPr>
          <p:cNvPicPr>
            <a:picLocks noChangeAspect="1"/>
          </p:cNvPicPr>
          <p:nvPr/>
        </p:nvPicPr>
        <p:blipFill>
          <a:blip r:embed="rId9"/>
          <a:stretch>
            <a:fillRect/>
          </a:stretch>
        </p:blipFill>
        <p:spPr>
          <a:xfrm>
            <a:off x="4399360" y="1814808"/>
            <a:ext cx="4411414" cy="4411414"/>
          </a:xfrm>
          <a:prstGeom prst="rect">
            <a:avLst/>
          </a:prstGeom>
        </p:spPr>
      </p:pic>
    </p:spTree>
    <p:extLst>
      <p:ext uri="{BB962C8B-B14F-4D97-AF65-F5344CB8AC3E}">
        <p14:creationId xmlns:p14="http://schemas.microsoft.com/office/powerpoint/2010/main" val="560091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2740-4345-2E66-0A59-F5E467C35F70}"/>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0EEA7B5E-C77B-9037-8F77-AEC825856E93}"/>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BCFBA84E-774F-A8C3-6B1B-F19E90232BC6}"/>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15" name="Imagen 14">
            <a:extLst>
              <a:ext uri="{FF2B5EF4-FFF2-40B4-BE49-F238E27FC236}">
                <a16:creationId xmlns:a16="http://schemas.microsoft.com/office/drawing/2014/main" id="{7609D13F-3008-9601-08A9-58211673844D}"/>
              </a:ext>
            </a:extLst>
          </p:cNvPr>
          <p:cNvPicPr>
            <a:picLocks noChangeAspect="1"/>
          </p:cNvPicPr>
          <p:nvPr/>
        </p:nvPicPr>
        <p:blipFill>
          <a:blip r:embed="rId4"/>
          <a:stretch>
            <a:fillRect/>
          </a:stretch>
        </p:blipFill>
        <p:spPr>
          <a:xfrm>
            <a:off x="5778673" y="2233581"/>
            <a:ext cx="3799101" cy="3799101"/>
          </a:xfrm>
          <a:prstGeom prst="rect">
            <a:avLst/>
          </a:prstGeom>
        </p:spPr>
      </p:pic>
      <p:pic>
        <p:nvPicPr>
          <p:cNvPr id="19" name="Imagen 18">
            <a:extLst>
              <a:ext uri="{FF2B5EF4-FFF2-40B4-BE49-F238E27FC236}">
                <a16:creationId xmlns:a16="http://schemas.microsoft.com/office/drawing/2014/main" id="{235F7A37-2AEE-9457-DAF7-59E7255DA16A}"/>
              </a:ext>
            </a:extLst>
          </p:cNvPr>
          <p:cNvPicPr>
            <a:picLocks noChangeAspect="1"/>
          </p:cNvPicPr>
          <p:nvPr/>
        </p:nvPicPr>
        <p:blipFill>
          <a:blip r:embed="rId5"/>
          <a:stretch>
            <a:fillRect/>
          </a:stretch>
        </p:blipFill>
        <p:spPr>
          <a:xfrm>
            <a:off x="7412231" y="1911864"/>
            <a:ext cx="4138613" cy="4138613"/>
          </a:xfrm>
          <a:prstGeom prst="rect">
            <a:avLst/>
          </a:prstGeom>
        </p:spPr>
      </p:pic>
      <p:sp>
        <p:nvSpPr>
          <p:cNvPr id="2" name="Título 1">
            <a:extLst>
              <a:ext uri="{FF2B5EF4-FFF2-40B4-BE49-F238E27FC236}">
                <a16:creationId xmlns:a16="http://schemas.microsoft.com/office/drawing/2014/main" id="{8976EF9A-FE05-3579-174A-6BA66973748D}"/>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8C6C927B-2A01-2A9D-F126-C2313758B92C}"/>
              </a:ext>
            </a:extLst>
          </p:cNvPr>
          <p:cNvPicPr>
            <a:picLocks noChangeAspect="1"/>
          </p:cNvPicPr>
          <p:nvPr/>
        </p:nvPicPr>
        <p:blipFill>
          <a:blip r:embed="rId6"/>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C9D6CBF1-2A4F-251F-3D50-72C96E3451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241C23E5-39D0-5D92-E039-65FCDD681A54}"/>
              </a:ext>
            </a:extLst>
          </p:cNvPr>
          <p:cNvPicPr>
            <a:picLocks noChangeAspect="1"/>
          </p:cNvPicPr>
          <p:nvPr/>
        </p:nvPicPr>
        <p:blipFill>
          <a:blip r:embed="rId8"/>
          <a:stretch>
            <a:fillRect/>
          </a:stretch>
        </p:blipFill>
        <p:spPr>
          <a:xfrm>
            <a:off x="5622217" y="1605161"/>
            <a:ext cx="5921308" cy="4440981"/>
          </a:xfrm>
          <a:prstGeom prst="rect">
            <a:avLst/>
          </a:prstGeom>
        </p:spPr>
      </p:pic>
      <p:pic>
        <p:nvPicPr>
          <p:cNvPr id="6" name="Imagen 5">
            <a:extLst>
              <a:ext uri="{FF2B5EF4-FFF2-40B4-BE49-F238E27FC236}">
                <a16:creationId xmlns:a16="http://schemas.microsoft.com/office/drawing/2014/main" id="{08E72570-2728-997E-1686-98D7F5A48490}"/>
              </a:ext>
            </a:extLst>
          </p:cNvPr>
          <p:cNvPicPr>
            <a:picLocks noChangeAspect="1"/>
          </p:cNvPicPr>
          <p:nvPr/>
        </p:nvPicPr>
        <p:blipFill>
          <a:blip r:embed="rId9"/>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5ABC09BF-75BF-3AF6-E3FC-FF14907054C9}"/>
              </a:ext>
            </a:extLst>
          </p:cNvPr>
          <p:cNvPicPr>
            <a:picLocks noChangeAspect="1"/>
          </p:cNvPicPr>
          <p:nvPr/>
        </p:nvPicPr>
        <p:blipFill>
          <a:blip r:embed="rId10"/>
          <a:stretch>
            <a:fillRect/>
          </a:stretch>
        </p:blipFill>
        <p:spPr>
          <a:xfrm>
            <a:off x="3443220" y="6185507"/>
            <a:ext cx="2360265" cy="875807"/>
          </a:xfrm>
          <a:prstGeom prst="rect">
            <a:avLst/>
          </a:prstGeom>
        </p:spPr>
      </p:pic>
      <p:pic>
        <p:nvPicPr>
          <p:cNvPr id="13" name="Imagen 12">
            <a:extLst>
              <a:ext uri="{FF2B5EF4-FFF2-40B4-BE49-F238E27FC236}">
                <a16:creationId xmlns:a16="http://schemas.microsoft.com/office/drawing/2014/main" id="{8074BE64-AA8B-1E34-37C1-D03B4EE7B444}"/>
              </a:ext>
            </a:extLst>
          </p:cNvPr>
          <p:cNvPicPr>
            <a:picLocks noChangeAspect="1"/>
          </p:cNvPicPr>
          <p:nvPr/>
        </p:nvPicPr>
        <p:blipFill>
          <a:blip r:embed="rId11"/>
          <a:stretch>
            <a:fillRect/>
          </a:stretch>
        </p:blipFill>
        <p:spPr>
          <a:xfrm>
            <a:off x="4903441" y="1984081"/>
            <a:ext cx="4030807" cy="4030807"/>
          </a:xfrm>
          <a:prstGeom prst="rect">
            <a:avLst/>
          </a:prstGeom>
        </p:spPr>
      </p:pic>
    </p:spTree>
    <p:extLst>
      <p:ext uri="{BB962C8B-B14F-4D97-AF65-F5344CB8AC3E}">
        <p14:creationId xmlns:p14="http://schemas.microsoft.com/office/powerpoint/2010/main" val="1279153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378F7-220C-1CC5-E0D9-5302422C85FB}"/>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0DDB244E-1B01-0873-204E-3B9775977493}"/>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5" name="Imagen 14">
            <a:extLst>
              <a:ext uri="{FF2B5EF4-FFF2-40B4-BE49-F238E27FC236}">
                <a16:creationId xmlns:a16="http://schemas.microsoft.com/office/drawing/2014/main" id="{9CC78D0C-C6E3-1609-E248-6CA0B0544E7C}"/>
              </a:ext>
            </a:extLst>
          </p:cNvPr>
          <p:cNvPicPr>
            <a:picLocks noChangeAspect="1"/>
          </p:cNvPicPr>
          <p:nvPr/>
        </p:nvPicPr>
        <p:blipFill>
          <a:blip r:embed="rId3"/>
          <a:stretch>
            <a:fillRect/>
          </a:stretch>
        </p:blipFill>
        <p:spPr>
          <a:xfrm>
            <a:off x="5778673" y="2233581"/>
            <a:ext cx="3799101" cy="3799101"/>
          </a:xfrm>
          <a:prstGeom prst="rect">
            <a:avLst/>
          </a:prstGeom>
        </p:spPr>
      </p:pic>
      <p:sp>
        <p:nvSpPr>
          <p:cNvPr id="2" name="Título 1">
            <a:extLst>
              <a:ext uri="{FF2B5EF4-FFF2-40B4-BE49-F238E27FC236}">
                <a16:creationId xmlns:a16="http://schemas.microsoft.com/office/drawing/2014/main" id="{758A5212-5A17-66E8-E643-3E6C6E179B95}"/>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0E180C91-5BBF-A5FE-F505-60716D13F90A}"/>
              </a:ext>
            </a:extLst>
          </p:cNvPr>
          <p:cNvPicPr>
            <a:picLocks noChangeAspect="1"/>
          </p:cNvPicPr>
          <p:nvPr/>
        </p:nvPicPr>
        <p:blipFill>
          <a:blip r:embed="rId4"/>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86171BE9-ED5D-31B4-B7BB-D46ED420B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EE6DDD62-89C0-E5DB-0217-BC7D3C26383E}"/>
              </a:ext>
            </a:extLst>
          </p:cNvPr>
          <p:cNvPicPr>
            <a:picLocks noChangeAspect="1"/>
          </p:cNvPicPr>
          <p:nvPr/>
        </p:nvPicPr>
        <p:blipFill>
          <a:blip r:embed="rId6"/>
          <a:stretch>
            <a:fillRect/>
          </a:stretch>
        </p:blipFill>
        <p:spPr>
          <a:xfrm>
            <a:off x="5545237" y="1778075"/>
            <a:ext cx="5921308" cy="4440981"/>
          </a:xfrm>
          <a:prstGeom prst="rect">
            <a:avLst/>
          </a:prstGeom>
        </p:spPr>
      </p:pic>
      <p:pic>
        <p:nvPicPr>
          <p:cNvPr id="6" name="Imagen 5">
            <a:extLst>
              <a:ext uri="{FF2B5EF4-FFF2-40B4-BE49-F238E27FC236}">
                <a16:creationId xmlns:a16="http://schemas.microsoft.com/office/drawing/2014/main" id="{983D3986-0A82-AB11-0ABC-6D19D275B2C0}"/>
              </a:ext>
            </a:extLst>
          </p:cNvPr>
          <p:cNvPicPr>
            <a:picLocks noChangeAspect="1"/>
          </p:cNvPicPr>
          <p:nvPr/>
        </p:nvPicPr>
        <p:blipFill>
          <a:blip r:embed="rId7"/>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8CEC90D2-0E58-0C8B-1AC3-B4DD68911DAD}"/>
              </a:ext>
            </a:extLst>
          </p:cNvPr>
          <p:cNvPicPr>
            <a:picLocks noChangeAspect="1"/>
          </p:cNvPicPr>
          <p:nvPr/>
        </p:nvPicPr>
        <p:blipFill>
          <a:blip r:embed="rId8"/>
          <a:stretch>
            <a:fillRect/>
          </a:stretch>
        </p:blipFill>
        <p:spPr>
          <a:xfrm>
            <a:off x="3443220" y="6185507"/>
            <a:ext cx="2360265" cy="875807"/>
          </a:xfrm>
          <a:prstGeom prst="rect">
            <a:avLst/>
          </a:prstGeom>
        </p:spPr>
      </p:pic>
      <p:pic>
        <p:nvPicPr>
          <p:cNvPr id="19" name="Imagen 18">
            <a:extLst>
              <a:ext uri="{FF2B5EF4-FFF2-40B4-BE49-F238E27FC236}">
                <a16:creationId xmlns:a16="http://schemas.microsoft.com/office/drawing/2014/main" id="{DA8A545D-128A-BF21-7585-FEA567C97152}"/>
              </a:ext>
            </a:extLst>
          </p:cNvPr>
          <p:cNvPicPr>
            <a:picLocks noChangeAspect="1"/>
          </p:cNvPicPr>
          <p:nvPr/>
        </p:nvPicPr>
        <p:blipFill>
          <a:blip r:embed="rId9"/>
          <a:stretch>
            <a:fillRect/>
          </a:stretch>
        </p:blipFill>
        <p:spPr>
          <a:xfrm>
            <a:off x="4809763" y="1940174"/>
            <a:ext cx="4138613" cy="4138613"/>
          </a:xfrm>
          <a:prstGeom prst="rect">
            <a:avLst/>
          </a:prstGeom>
        </p:spPr>
      </p:pic>
    </p:spTree>
    <p:extLst>
      <p:ext uri="{BB962C8B-B14F-4D97-AF65-F5344CB8AC3E}">
        <p14:creationId xmlns:p14="http://schemas.microsoft.com/office/powerpoint/2010/main" val="209251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D4ABC-29C0-AE69-F2A5-84361DEBFC22}"/>
            </a:ext>
          </a:extLst>
        </p:cNvPr>
        <p:cNvGrpSpPr/>
        <p:nvPr/>
      </p:nvGrpSpPr>
      <p:grpSpPr>
        <a:xfrm>
          <a:off x="0" y="0"/>
          <a:ext cx="0" cy="0"/>
          <a:chOff x="0" y="0"/>
          <a:chExt cx="0" cy="0"/>
        </a:xfrm>
      </p:grpSpPr>
      <p:pic>
        <p:nvPicPr>
          <p:cNvPr id="29" name="Imagen 28">
            <a:extLst>
              <a:ext uri="{FF2B5EF4-FFF2-40B4-BE49-F238E27FC236}">
                <a16:creationId xmlns:a16="http://schemas.microsoft.com/office/drawing/2014/main" id="{EA8A7758-9D9B-031B-7B35-F0EE37E4F1E9}"/>
              </a:ext>
            </a:extLst>
          </p:cNvPr>
          <p:cNvPicPr>
            <a:picLocks noChangeAspect="1"/>
          </p:cNvPicPr>
          <p:nvPr/>
        </p:nvPicPr>
        <p:blipFill>
          <a:blip r:embed="rId2"/>
          <a:srcRect t="13749" b="18828"/>
          <a:stretch/>
        </p:blipFill>
        <p:spPr>
          <a:xfrm>
            <a:off x="998107" y="2042327"/>
            <a:ext cx="4314825" cy="3878928"/>
          </a:xfrm>
          <a:prstGeom prst="rect">
            <a:avLst/>
          </a:prstGeom>
        </p:spPr>
      </p:pic>
      <p:pic>
        <p:nvPicPr>
          <p:cNvPr id="11" name="Imagen 10">
            <a:extLst>
              <a:ext uri="{FF2B5EF4-FFF2-40B4-BE49-F238E27FC236}">
                <a16:creationId xmlns:a16="http://schemas.microsoft.com/office/drawing/2014/main" id="{D4E90491-FB31-4F2F-281F-BF1EA93E5A1A}"/>
              </a:ext>
            </a:extLst>
          </p:cNvPr>
          <p:cNvPicPr>
            <a:picLocks noChangeAspect="1"/>
          </p:cNvPicPr>
          <p:nvPr/>
        </p:nvPicPr>
        <p:blipFill>
          <a:blip r:embed="rId3"/>
          <a:stretch>
            <a:fillRect/>
          </a:stretch>
        </p:blipFill>
        <p:spPr>
          <a:xfrm>
            <a:off x="3155519" y="2016090"/>
            <a:ext cx="5113957" cy="4112474"/>
          </a:xfrm>
          <a:prstGeom prst="rect">
            <a:avLst/>
          </a:prstGeom>
        </p:spPr>
      </p:pic>
      <p:pic>
        <p:nvPicPr>
          <p:cNvPr id="15" name="Imagen 14">
            <a:extLst>
              <a:ext uri="{FF2B5EF4-FFF2-40B4-BE49-F238E27FC236}">
                <a16:creationId xmlns:a16="http://schemas.microsoft.com/office/drawing/2014/main" id="{74880346-0948-850A-1B45-13D7544CE958}"/>
              </a:ext>
            </a:extLst>
          </p:cNvPr>
          <p:cNvPicPr>
            <a:picLocks noChangeAspect="1"/>
          </p:cNvPicPr>
          <p:nvPr/>
        </p:nvPicPr>
        <p:blipFill>
          <a:blip r:embed="rId4"/>
          <a:stretch>
            <a:fillRect/>
          </a:stretch>
        </p:blipFill>
        <p:spPr>
          <a:xfrm>
            <a:off x="5778673" y="2233581"/>
            <a:ext cx="3799101" cy="3799101"/>
          </a:xfrm>
          <a:prstGeom prst="rect">
            <a:avLst/>
          </a:prstGeom>
        </p:spPr>
      </p:pic>
      <p:pic>
        <p:nvPicPr>
          <p:cNvPr id="13" name="Imagen 12">
            <a:extLst>
              <a:ext uri="{FF2B5EF4-FFF2-40B4-BE49-F238E27FC236}">
                <a16:creationId xmlns:a16="http://schemas.microsoft.com/office/drawing/2014/main" id="{AA7835CC-95D6-E739-AC96-128419FC6607}"/>
              </a:ext>
            </a:extLst>
          </p:cNvPr>
          <p:cNvPicPr>
            <a:picLocks noChangeAspect="1"/>
          </p:cNvPicPr>
          <p:nvPr/>
        </p:nvPicPr>
        <p:blipFill>
          <a:blip r:embed="rId5"/>
          <a:stretch>
            <a:fillRect/>
          </a:stretch>
        </p:blipFill>
        <p:spPr>
          <a:xfrm>
            <a:off x="4903441" y="1984081"/>
            <a:ext cx="4030807" cy="4030807"/>
          </a:xfrm>
          <a:prstGeom prst="rect">
            <a:avLst/>
          </a:prstGeom>
        </p:spPr>
      </p:pic>
      <p:pic>
        <p:nvPicPr>
          <p:cNvPr id="19" name="Imagen 18">
            <a:extLst>
              <a:ext uri="{FF2B5EF4-FFF2-40B4-BE49-F238E27FC236}">
                <a16:creationId xmlns:a16="http://schemas.microsoft.com/office/drawing/2014/main" id="{27C4C50C-68F7-39D6-D6DB-1145E07BC52F}"/>
              </a:ext>
            </a:extLst>
          </p:cNvPr>
          <p:cNvPicPr>
            <a:picLocks noChangeAspect="1"/>
          </p:cNvPicPr>
          <p:nvPr/>
        </p:nvPicPr>
        <p:blipFill>
          <a:blip r:embed="rId6"/>
          <a:stretch>
            <a:fillRect/>
          </a:stretch>
        </p:blipFill>
        <p:spPr>
          <a:xfrm>
            <a:off x="7412231" y="1911864"/>
            <a:ext cx="4138613" cy="4138613"/>
          </a:xfrm>
          <a:prstGeom prst="rect">
            <a:avLst/>
          </a:prstGeom>
        </p:spPr>
      </p:pic>
      <p:sp>
        <p:nvSpPr>
          <p:cNvPr id="2" name="Título 1">
            <a:extLst>
              <a:ext uri="{FF2B5EF4-FFF2-40B4-BE49-F238E27FC236}">
                <a16:creationId xmlns:a16="http://schemas.microsoft.com/office/drawing/2014/main" id="{33274572-9AF4-615A-1CF5-DC3AABD6E60E}"/>
              </a:ext>
            </a:extLst>
          </p:cNvPr>
          <p:cNvSpPr>
            <a:spLocks noGrp="1"/>
          </p:cNvSpPr>
          <p:nvPr>
            <p:ph type="title"/>
          </p:nvPr>
        </p:nvSpPr>
        <p:spPr/>
        <p:txBody>
          <a:bodyPr/>
          <a:lstStyle/>
          <a:p>
            <a:pPr algn="ctr"/>
            <a:r>
              <a:rPr lang="es-MX" b="1" dirty="0"/>
              <a:t>Nuestra Experiencia </a:t>
            </a:r>
            <a:endParaRPr lang="es-PA" b="1" dirty="0"/>
          </a:p>
        </p:txBody>
      </p:sp>
      <p:pic>
        <p:nvPicPr>
          <p:cNvPr id="4" name="Imagen 3">
            <a:extLst>
              <a:ext uri="{FF2B5EF4-FFF2-40B4-BE49-F238E27FC236}">
                <a16:creationId xmlns:a16="http://schemas.microsoft.com/office/drawing/2014/main" id="{BCE8CFB6-A00E-C9A1-E29E-CC1AABDBE37C}"/>
              </a:ext>
            </a:extLst>
          </p:cNvPr>
          <p:cNvPicPr>
            <a:picLocks noChangeAspect="1"/>
          </p:cNvPicPr>
          <p:nvPr/>
        </p:nvPicPr>
        <p:blipFill>
          <a:blip r:embed="rId7"/>
          <a:stretch>
            <a:fillRect/>
          </a:stretch>
        </p:blipFill>
        <p:spPr>
          <a:xfrm>
            <a:off x="401447" y="6343953"/>
            <a:ext cx="2360265" cy="454887"/>
          </a:xfrm>
          <a:prstGeom prst="rect">
            <a:avLst/>
          </a:prstGeom>
        </p:spPr>
      </p:pic>
      <p:pic>
        <p:nvPicPr>
          <p:cNvPr id="5" name="Picture 2">
            <a:extLst>
              <a:ext uri="{FF2B5EF4-FFF2-40B4-BE49-F238E27FC236}">
                <a16:creationId xmlns:a16="http://schemas.microsoft.com/office/drawing/2014/main" id="{3E4E933F-E642-CB6E-C851-E49B0CE822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5260" y="6226222"/>
            <a:ext cx="3088121" cy="80363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881F9035-A552-4C67-44D3-3F90D9017011}"/>
              </a:ext>
            </a:extLst>
          </p:cNvPr>
          <p:cNvPicPr>
            <a:picLocks noChangeAspect="1"/>
          </p:cNvPicPr>
          <p:nvPr/>
        </p:nvPicPr>
        <p:blipFill>
          <a:blip r:embed="rId9"/>
          <a:stretch>
            <a:fillRect/>
          </a:stretch>
        </p:blipFill>
        <p:spPr>
          <a:xfrm>
            <a:off x="5622217" y="1605161"/>
            <a:ext cx="5921308" cy="4440981"/>
          </a:xfrm>
          <a:prstGeom prst="rect">
            <a:avLst/>
          </a:prstGeom>
        </p:spPr>
      </p:pic>
      <p:pic>
        <p:nvPicPr>
          <p:cNvPr id="6" name="Imagen 5">
            <a:extLst>
              <a:ext uri="{FF2B5EF4-FFF2-40B4-BE49-F238E27FC236}">
                <a16:creationId xmlns:a16="http://schemas.microsoft.com/office/drawing/2014/main" id="{C554FBB5-DA81-062F-2E43-4F265647C109}"/>
              </a:ext>
            </a:extLst>
          </p:cNvPr>
          <p:cNvPicPr>
            <a:picLocks noChangeAspect="1"/>
          </p:cNvPicPr>
          <p:nvPr/>
        </p:nvPicPr>
        <p:blipFill>
          <a:blip r:embed="rId10"/>
          <a:stretch>
            <a:fillRect/>
          </a:stretch>
        </p:blipFill>
        <p:spPr>
          <a:xfrm>
            <a:off x="6605067" y="6407294"/>
            <a:ext cx="1657883" cy="432234"/>
          </a:xfrm>
          <a:prstGeom prst="rect">
            <a:avLst/>
          </a:prstGeom>
        </p:spPr>
      </p:pic>
      <p:pic>
        <p:nvPicPr>
          <p:cNvPr id="7" name="Imagen 6">
            <a:extLst>
              <a:ext uri="{FF2B5EF4-FFF2-40B4-BE49-F238E27FC236}">
                <a16:creationId xmlns:a16="http://schemas.microsoft.com/office/drawing/2014/main" id="{88B92C94-5275-5818-F875-D95A8FD56665}"/>
              </a:ext>
            </a:extLst>
          </p:cNvPr>
          <p:cNvPicPr>
            <a:picLocks noChangeAspect="1"/>
          </p:cNvPicPr>
          <p:nvPr/>
        </p:nvPicPr>
        <p:blipFill>
          <a:blip r:embed="rId11"/>
          <a:stretch>
            <a:fillRect/>
          </a:stretch>
        </p:blipFill>
        <p:spPr>
          <a:xfrm>
            <a:off x="3443220" y="6185507"/>
            <a:ext cx="2360265" cy="875807"/>
          </a:xfrm>
          <a:prstGeom prst="rect">
            <a:avLst/>
          </a:prstGeom>
        </p:spPr>
      </p:pic>
      <p:pic>
        <p:nvPicPr>
          <p:cNvPr id="17" name="Imagen 16">
            <a:extLst>
              <a:ext uri="{FF2B5EF4-FFF2-40B4-BE49-F238E27FC236}">
                <a16:creationId xmlns:a16="http://schemas.microsoft.com/office/drawing/2014/main" id="{B276CD17-AF01-4091-0BCC-45BED64FF3A8}"/>
              </a:ext>
            </a:extLst>
          </p:cNvPr>
          <p:cNvPicPr>
            <a:picLocks noChangeAspect="1"/>
          </p:cNvPicPr>
          <p:nvPr/>
        </p:nvPicPr>
        <p:blipFill>
          <a:blip r:embed="rId12"/>
          <a:srcRect l="10065" r="25000"/>
          <a:stretch/>
        </p:blipFill>
        <p:spPr>
          <a:xfrm>
            <a:off x="2482509" y="1838422"/>
            <a:ext cx="4841864" cy="4194260"/>
          </a:xfrm>
          <a:prstGeom prst="rect">
            <a:avLst/>
          </a:prstGeom>
        </p:spPr>
      </p:pic>
    </p:spTree>
    <p:extLst>
      <p:ext uri="{BB962C8B-B14F-4D97-AF65-F5344CB8AC3E}">
        <p14:creationId xmlns:p14="http://schemas.microsoft.com/office/powerpoint/2010/main" val="1629402340"/>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601</TotalTime>
  <Words>1193</Words>
  <Application>Microsoft Office PowerPoint</Application>
  <PresentationFormat>Panorámica</PresentationFormat>
  <Paragraphs>157</Paragraphs>
  <Slides>39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39</vt:i4>
      </vt:variant>
    </vt:vector>
  </HeadingPairs>
  <TitlesOfParts>
    <vt:vector size="44" baseType="lpstr">
      <vt:lpstr>Arial</vt:lpstr>
      <vt:lpstr>Calibri</vt:lpstr>
      <vt:lpstr>Calibri Light</vt:lpstr>
      <vt:lpstr>Poppins</vt:lpstr>
      <vt:lpstr>Retrospección</vt:lpstr>
      <vt:lpstr>Inteligencia Artificial y su aplicación en la agricultura</vt:lpstr>
      <vt:lpstr>Hernán D. Fetecua </vt:lpstr>
      <vt:lpstr>Nuestra Experiencia </vt:lpstr>
      <vt:lpstr>Nuestra Experiencia </vt:lpstr>
      <vt:lpstr>Nuestra Experiencia </vt:lpstr>
      <vt:lpstr>Nuestra Experiencia </vt:lpstr>
      <vt:lpstr>Nuestra Experiencia </vt:lpstr>
      <vt:lpstr>Nuestra Experiencia </vt:lpstr>
      <vt:lpstr>Nuestra Experiencia </vt:lpstr>
      <vt:lpstr>Nuestra Experiencia </vt:lpstr>
      <vt:lpstr>Nuestra Experiencia </vt:lpstr>
      <vt:lpstr>Nuestra Experiencia </vt:lpstr>
      <vt:lpstr>Nuestra Experiencia </vt:lpstr>
      <vt:lpstr>Nuestra Experiencia </vt:lpstr>
      <vt:lpstr>Que es IA?</vt:lpstr>
      <vt:lpstr>Herramientas implementadas en Agricultura en la Actualidad</vt:lpstr>
      <vt:lpstr>Sensores Multiespectrales </vt:lpstr>
      <vt:lpstr>Sensores Multiespectrales </vt:lpstr>
      <vt:lpstr>Calculadora de índices </vt:lpstr>
      <vt:lpstr>Magic Tool asistida por IA</vt:lpstr>
      <vt:lpstr>Evaluación de daños causados ​​por la vida silvestre para el seguro de cultivos</vt:lpstr>
      <vt:lpstr>Evaluación de daños causados ​​por la vida silvestre para el seguro de cultivos</vt:lpstr>
      <vt:lpstr>Evaluación de daños causados ​​por la vida silvestre para el seguro de cultivos</vt:lpstr>
      <vt:lpstr>Evaluación de daños causados ​​por la vida silvestre para el seguro de cultivos</vt:lpstr>
      <vt:lpstr>Detección de malezas en cultivos de maní y ahorrando herbicidas</vt:lpstr>
      <vt:lpstr>Detección de malezas en cultivos de maní y ahorrando herbicidas</vt:lpstr>
      <vt:lpstr>Detección de malezas en cultivos de maní y ahorrando herbicidas</vt:lpstr>
      <vt:lpstr>Aplicación dirigida:  93% de ahorro de herbicidas</vt:lpstr>
      <vt:lpstr>Aplicación dirigida:  93% de ahorro de herbicidas</vt:lpstr>
      <vt:lpstr>Aplicación dirigida:  93% de ahorro de herbicidas</vt:lpstr>
      <vt:lpstr>Aplicación dirigida:  93% de ahorro de herbicidas</vt:lpstr>
      <vt:lpstr>Aplicación dirigida de herbicidas</vt:lpstr>
      <vt:lpstr>Aplicación dirigida de herbicidas</vt:lpstr>
      <vt:lpstr>Conclusiones</vt:lpstr>
      <vt:lpstr>Conclusiones</vt:lpstr>
      <vt:lpstr>Recomendaciones</vt:lpstr>
      <vt:lpstr>Agradecimientos</vt:lpstr>
      <vt:lpstr>¡Gracias por su atención!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conferencia/ponencia</dc:title>
  <dc:creator>RDCG</dc:creator>
  <cp:lastModifiedBy>Geosystem Ingeniería</cp:lastModifiedBy>
  <cp:revision>39</cp:revision>
  <dcterms:created xsi:type="dcterms:W3CDTF">2025-04-24T14:39:47Z</dcterms:created>
  <dcterms:modified xsi:type="dcterms:W3CDTF">2025-05-15T17:50:07Z</dcterms:modified>
</cp:coreProperties>
</file>