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4" r:id="rId1"/>
  </p:sldMasterIdLst>
  <p:notesMasterIdLst>
    <p:notesMasterId r:id="rId35"/>
  </p:notesMasterIdLst>
  <p:sldIdLst>
    <p:sldId id="256" r:id="rId2"/>
    <p:sldId id="258" r:id="rId3"/>
    <p:sldId id="259" r:id="rId4"/>
    <p:sldId id="260" r:id="rId5"/>
    <p:sldId id="3864" r:id="rId6"/>
    <p:sldId id="271" r:id="rId7"/>
    <p:sldId id="3848" r:id="rId8"/>
    <p:sldId id="3851" r:id="rId9"/>
    <p:sldId id="280" r:id="rId10"/>
    <p:sldId id="3861" r:id="rId11"/>
    <p:sldId id="289" r:id="rId12"/>
    <p:sldId id="3860" r:id="rId13"/>
    <p:sldId id="3858" r:id="rId14"/>
    <p:sldId id="3850" r:id="rId15"/>
    <p:sldId id="3849" r:id="rId16"/>
    <p:sldId id="2017" r:id="rId17"/>
    <p:sldId id="291" r:id="rId18"/>
    <p:sldId id="3859" r:id="rId19"/>
    <p:sldId id="297" r:id="rId20"/>
    <p:sldId id="2019" r:id="rId21"/>
    <p:sldId id="3852" r:id="rId22"/>
    <p:sldId id="3862" r:id="rId23"/>
    <p:sldId id="402" r:id="rId24"/>
    <p:sldId id="270" r:id="rId25"/>
    <p:sldId id="3866" r:id="rId26"/>
    <p:sldId id="3867" r:id="rId27"/>
    <p:sldId id="3868" r:id="rId28"/>
    <p:sldId id="3863" r:id="rId29"/>
    <p:sldId id="3869" r:id="rId30"/>
    <p:sldId id="261" r:id="rId31"/>
    <p:sldId id="262" r:id="rId32"/>
    <p:sldId id="610" r:id="rId33"/>
    <p:sldId id="3865"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5" d="100"/>
          <a:sy n="75" d="100"/>
        </p:scale>
        <p:origin x="252" y="40"/>
      </p:cViewPr>
      <p:guideLst/>
    </p:cSldViewPr>
  </p:slideViewPr>
  <p:notesTextViewPr>
    <p:cViewPr>
      <p:scale>
        <a:sx n="1" d="1"/>
        <a:sy n="1" d="1"/>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NI"/>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CEA986-9190-4B8E-A940-08D07C2AF3E1}" type="datetimeFigureOut">
              <a:rPr lang="es-NI" smtClean="0"/>
              <a:t>15/5/2025</a:t>
            </a:fld>
            <a:endParaRPr lang="es-NI"/>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NI"/>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NI"/>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NI"/>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8302DA-9766-4A36-A63A-1BFDE49EA88C}" type="slidenum">
              <a:rPr lang="es-NI" smtClean="0"/>
              <a:t>‹Nº›</a:t>
            </a:fld>
            <a:endParaRPr lang="es-NI"/>
          </a:p>
        </p:txBody>
      </p:sp>
    </p:spTree>
    <p:extLst>
      <p:ext uri="{BB962C8B-B14F-4D97-AF65-F5344CB8AC3E}">
        <p14:creationId xmlns:p14="http://schemas.microsoft.com/office/powerpoint/2010/main" val="2951415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R" dirty="0"/>
          </a:p>
        </p:txBody>
      </p:sp>
      <p:sp>
        <p:nvSpPr>
          <p:cNvPr id="4" name="Slide Number Placeholder 3"/>
          <p:cNvSpPr>
            <a:spLocks noGrp="1"/>
          </p:cNvSpPr>
          <p:nvPr>
            <p:ph type="sldNum" sz="quarter" idx="5"/>
          </p:nvPr>
        </p:nvSpPr>
        <p:spPr/>
        <p:txBody>
          <a:bodyPr/>
          <a:lstStyle/>
          <a:p>
            <a:fld id="{70EC7676-2870-43C9-A907-5B924125ED69}" type="slidenum">
              <a:rPr lang="es-CR" smtClean="0"/>
              <a:t>16</a:t>
            </a:fld>
            <a:endParaRPr lang="es-CR"/>
          </a:p>
        </p:txBody>
      </p:sp>
    </p:spTree>
    <p:extLst>
      <p:ext uri="{BB962C8B-B14F-4D97-AF65-F5344CB8AC3E}">
        <p14:creationId xmlns:p14="http://schemas.microsoft.com/office/powerpoint/2010/main" val="3283478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R" dirty="0"/>
              <a:t>Priorización de acuerdo al objetivo de proyecto</a:t>
            </a:r>
          </a:p>
        </p:txBody>
      </p:sp>
      <p:sp>
        <p:nvSpPr>
          <p:cNvPr id="4" name="Marcador de número de diapositiva 3"/>
          <p:cNvSpPr>
            <a:spLocks noGrp="1"/>
          </p:cNvSpPr>
          <p:nvPr>
            <p:ph type="sldNum" sz="quarter" idx="5"/>
          </p:nvPr>
        </p:nvSpPr>
        <p:spPr/>
        <p:txBody>
          <a:bodyPr/>
          <a:lstStyle/>
          <a:p>
            <a:fld id="{70EC7676-2870-43C9-A907-5B924125ED69}" type="slidenum">
              <a:rPr lang="es-CR" smtClean="0"/>
              <a:t>17</a:t>
            </a:fld>
            <a:endParaRPr lang="es-CR"/>
          </a:p>
        </p:txBody>
      </p:sp>
    </p:spTree>
    <p:extLst>
      <p:ext uri="{BB962C8B-B14F-4D97-AF65-F5344CB8AC3E}">
        <p14:creationId xmlns:p14="http://schemas.microsoft.com/office/powerpoint/2010/main" val="654528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04F15-0B2C-F112-9D12-4E797A686EA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B469A18-D7AE-7385-7DD3-19B1CCF5AD1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3C441BD-815C-7467-8430-FA1310BE16C8}"/>
              </a:ext>
            </a:extLst>
          </p:cNvPr>
          <p:cNvSpPr>
            <a:spLocks noGrp="1"/>
          </p:cNvSpPr>
          <p:nvPr>
            <p:ph type="body" idx="1"/>
          </p:nvPr>
        </p:nvSpPr>
        <p:spPr/>
        <p:txBody>
          <a:bodyPr/>
          <a:lstStyle/>
          <a:p>
            <a:r>
              <a:rPr lang="es-CR" dirty="0"/>
              <a:t>Priorización de acuerdo al objetivo de proyecto</a:t>
            </a:r>
          </a:p>
        </p:txBody>
      </p:sp>
      <p:sp>
        <p:nvSpPr>
          <p:cNvPr id="4" name="Marcador de número de diapositiva 3">
            <a:extLst>
              <a:ext uri="{FF2B5EF4-FFF2-40B4-BE49-F238E27FC236}">
                <a16:creationId xmlns:a16="http://schemas.microsoft.com/office/drawing/2014/main" id="{241A59BD-F0E1-8EB4-BF06-AA7BB18C9DB0}"/>
              </a:ext>
            </a:extLst>
          </p:cNvPr>
          <p:cNvSpPr>
            <a:spLocks noGrp="1"/>
          </p:cNvSpPr>
          <p:nvPr>
            <p:ph type="sldNum" sz="quarter" idx="5"/>
          </p:nvPr>
        </p:nvSpPr>
        <p:spPr/>
        <p:txBody>
          <a:bodyPr/>
          <a:lstStyle/>
          <a:p>
            <a:fld id="{70EC7676-2870-43C9-A907-5B924125ED69}" type="slidenum">
              <a:rPr lang="es-CR" smtClean="0"/>
              <a:t>18</a:t>
            </a:fld>
            <a:endParaRPr lang="es-CR"/>
          </a:p>
        </p:txBody>
      </p:sp>
    </p:spTree>
    <p:extLst>
      <p:ext uri="{BB962C8B-B14F-4D97-AF65-F5344CB8AC3E}">
        <p14:creationId xmlns:p14="http://schemas.microsoft.com/office/powerpoint/2010/main" val="477080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NI" dirty="0"/>
          </a:p>
        </p:txBody>
      </p:sp>
      <p:sp>
        <p:nvSpPr>
          <p:cNvPr id="4" name="Marcador de número de diapositiva 3"/>
          <p:cNvSpPr>
            <a:spLocks noGrp="1"/>
          </p:cNvSpPr>
          <p:nvPr>
            <p:ph type="sldNum" sz="quarter" idx="5"/>
          </p:nvPr>
        </p:nvSpPr>
        <p:spPr/>
        <p:txBody>
          <a:bodyPr/>
          <a:lstStyle/>
          <a:p>
            <a:fld id="{6E1D4727-8EF1-40E4-85D0-64AC2EF44476}" type="slidenum">
              <a:rPr lang="es-MX" smtClean="0"/>
              <a:t>32</a:t>
            </a:fld>
            <a:endParaRPr lang="es-MX"/>
          </a:p>
        </p:txBody>
      </p:sp>
    </p:spTree>
    <p:extLst>
      <p:ext uri="{BB962C8B-B14F-4D97-AF65-F5344CB8AC3E}">
        <p14:creationId xmlns:p14="http://schemas.microsoft.com/office/powerpoint/2010/main" val="1977612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5923F103-BC34-4FE4-A40E-EDDEECFDA5D0}" type="datetimeFigureOut">
              <a:rPr lang="en-US" smtClean="0"/>
              <a:pPr/>
              <a:t>5/15/2025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7203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t>5/15/2025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128897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t>5/15/2025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202529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5/15/2025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507615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F34E6425-0181-43F2-84FC-787E803FD2F8}" type="datetimeFigureOut">
              <a:rPr lang="en-US" smtClean="0"/>
              <a:t>5/15/2025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41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5/15/2025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748900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5/15/2025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238790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5/15/2025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828860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C8D7E02-BCB8-4D50-A234-369438C08659}" type="datetimeFigureOut">
              <a:rPr lang="en-US" smtClean="0"/>
              <a:t>5/15/2025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040111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6E86A4C-8E40-4F87-A4F0-01A0687C5742}" type="datetimeFigureOut">
              <a:rPr lang="en-US" smtClean="0"/>
              <a:t>5/15/2025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050214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35E72C73-2D91-4E12-BA25-F0AA0C03599B}" type="datetimeFigureOut">
              <a:rPr lang="en-US" smtClean="0"/>
              <a:t>5/15/2025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87913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2BE451C3-0FF4-47C4-B829-773ADF60F88C}" type="datetimeFigureOut">
              <a:rPr lang="en-US" smtClean="0"/>
              <a:t>5/15/2025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‹Nº›</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7910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sv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cosechah2o.web.app/sign-in" TargetMode="Externa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package" Target="../embeddings/Microsoft_Excel_Worksheet.xlsx"/><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hyperlink" Target="https://doi.org/10.5377/ce.v11i1.7172" TargetMode="External"/><Relationship Id="rId2" Type="http://schemas.openxmlformats.org/officeDocument/2006/relationships/hyperlink" Target="https://agri-worldsources.com/usermanual/AGRI_usermanual_es.pdf" TargetMode="External"/><Relationship Id="rId1" Type="http://schemas.openxmlformats.org/officeDocument/2006/relationships/slideLayout" Target="../slideLayouts/slideLayout2.xml"/><Relationship Id="rId5" Type="http://schemas.openxmlformats.org/officeDocument/2006/relationships/hyperlink" Target="https://doi.org/10.3390/w12071913" TargetMode="External"/><Relationship Id="rId4" Type="http://schemas.openxmlformats.org/officeDocument/2006/relationships/hyperlink" Target="https://doi.org/10.1016/j.iswcr.2016.03.001"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97280" y="1838738"/>
            <a:ext cx="9265266" cy="1959627"/>
          </a:xfrm>
        </p:spPr>
        <p:txBody>
          <a:bodyPr>
            <a:normAutofit/>
          </a:bodyPr>
          <a:lstStyle/>
          <a:p>
            <a:r>
              <a:rPr lang="es-ES" sz="3200" kern="0" dirty="0">
                <a:effectLst/>
                <a:latin typeface="Arial" panose="020B0604020202020204" pitchFamily="34" charset="0"/>
                <a:ea typeface="Times New Roman" panose="02020603050405020304" pitchFamily="18" charset="0"/>
                <a:cs typeface="Arial" panose="020B0604020202020204" pitchFamily="34" charset="0"/>
              </a:rPr>
              <a:t>Uso de herramientas tecnológicas digitales y satelitales para el diseño de modelos de cosecha de agua y estimación de consumo en sistemas silvopastoriles</a:t>
            </a:r>
            <a:endParaRPr lang="es-PA" sz="3200" dirty="0"/>
          </a:p>
        </p:txBody>
      </p:sp>
      <p:sp>
        <p:nvSpPr>
          <p:cNvPr id="3" name="Subtítulo 2"/>
          <p:cNvSpPr>
            <a:spLocks noGrp="1"/>
          </p:cNvSpPr>
          <p:nvPr>
            <p:ph type="subTitle" idx="1"/>
          </p:nvPr>
        </p:nvSpPr>
        <p:spPr>
          <a:xfrm>
            <a:off x="1100051" y="4455619"/>
            <a:ext cx="10058400" cy="1408467"/>
          </a:xfrm>
        </p:spPr>
        <p:txBody>
          <a:bodyPr>
            <a:normAutofit/>
          </a:bodyPr>
          <a:lstStyle/>
          <a:p>
            <a:r>
              <a:rPr lang="es-MX" sz="2800" b="1" dirty="0"/>
              <a:t>Pedro pablo orozco b</a:t>
            </a:r>
          </a:p>
          <a:p>
            <a:r>
              <a:rPr lang="es-MX" sz="1900" dirty="0"/>
              <a:t>Pedro.orozco1964@gmail.com</a:t>
            </a:r>
            <a:endParaRPr lang="es-PA" sz="1900" dirty="0"/>
          </a:p>
        </p:txBody>
      </p:sp>
      <p:pic>
        <p:nvPicPr>
          <p:cNvPr id="10" name="Imagen 9" descr="Un dibujo de un reloj&#10;&#10;El contenido generado por IA puede ser incorrecto.">
            <a:extLst>
              <a:ext uri="{FF2B5EF4-FFF2-40B4-BE49-F238E27FC236}">
                <a16:creationId xmlns:a16="http://schemas.microsoft.com/office/drawing/2014/main" id="{0E9C406A-BFB9-BF35-9198-9C7A3CDF4328}"/>
              </a:ext>
            </a:extLst>
          </p:cNvPr>
          <p:cNvPicPr>
            <a:picLocks noChangeAspect="1"/>
          </p:cNvPicPr>
          <p:nvPr/>
        </p:nvPicPr>
        <p:blipFill>
          <a:blip r:embed="rId2"/>
          <a:stretch>
            <a:fillRect/>
          </a:stretch>
        </p:blipFill>
        <p:spPr>
          <a:xfrm>
            <a:off x="10424159" y="0"/>
            <a:ext cx="1780282" cy="1869640"/>
          </a:xfrm>
          <a:prstGeom prst="rect">
            <a:avLst/>
          </a:prstGeom>
        </p:spPr>
      </p:pic>
      <p:pic>
        <p:nvPicPr>
          <p:cNvPr id="12" name="Imagen 11" descr="Logotipo, nombre de la empresa&#10;&#10;El contenido generado por IA puede ser incorrecto.">
            <a:extLst>
              <a:ext uri="{FF2B5EF4-FFF2-40B4-BE49-F238E27FC236}">
                <a16:creationId xmlns:a16="http://schemas.microsoft.com/office/drawing/2014/main" id="{774402DE-C0FF-76FE-0BA3-5EAB7655FD82}"/>
              </a:ext>
            </a:extLst>
          </p:cNvPr>
          <p:cNvPicPr>
            <a:picLocks noChangeAspect="1"/>
          </p:cNvPicPr>
          <p:nvPr/>
        </p:nvPicPr>
        <p:blipFill>
          <a:blip r:embed="rId3"/>
          <a:stretch>
            <a:fillRect/>
          </a:stretch>
        </p:blipFill>
        <p:spPr>
          <a:xfrm>
            <a:off x="0" y="413"/>
            <a:ext cx="1828800" cy="1838325"/>
          </a:xfrm>
          <a:prstGeom prst="rect">
            <a:avLst/>
          </a:prstGeom>
        </p:spPr>
      </p:pic>
    </p:spTree>
    <p:extLst>
      <p:ext uri="{BB962C8B-B14F-4D97-AF65-F5344CB8AC3E}">
        <p14:creationId xmlns:p14="http://schemas.microsoft.com/office/powerpoint/2010/main" val="3741526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A5D471F-018F-10AE-8ABD-028F8A80D760}"/>
            </a:ext>
          </a:extLst>
        </p:cNvPr>
        <p:cNvGrpSpPr/>
        <p:nvPr/>
      </p:nvGrpSpPr>
      <p:grpSpPr>
        <a:xfrm>
          <a:off x="0" y="0"/>
          <a:ext cx="0" cy="0"/>
          <a:chOff x="0" y="0"/>
          <a:chExt cx="0" cy="0"/>
        </a:xfrm>
      </p:grpSpPr>
      <p:sp>
        <p:nvSpPr>
          <p:cNvPr id="20" name="Rectangle 8">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NI"/>
          </a:p>
        </p:txBody>
      </p:sp>
      <p:sp>
        <p:nvSpPr>
          <p:cNvPr id="22" name="Rectangle 10">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NI"/>
          </a:p>
        </p:txBody>
      </p:sp>
      <p:cxnSp>
        <p:nvCxnSpPr>
          <p:cNvPr id="23" name="Straight Connector 12">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4" name="Rectangle 14">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0685A715-DFFF-98A9-8094-51E63303A0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861" y="172023"/>
            <a:ext cx="8319820" cy="5990270"/>
          </a:xfrm>
          <a:prstGeom prst="rect">
            <a:avLst/>
          </a:prstGeom>
        </p:spPr>
      </p:pic>
      <p:cxnSp>
        <p:nvCxnSpPr>
          <p:cNvPr id="25" name="Straight Connector 16">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NI"/>
          </a:p>
        </p:txBody>
      </p:sp>
      <p:sp>
        <p:nvSpPr>
          <p:cNvPr id="21" name="Rectangle 20">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NI"/>
          </a:p>
        </p:txBody>
      </p:sp>
      <p:sp>
        <p:nvSpPr>
          <p:cNvPr id="2" name="Marcador de texto 2">
            <a:extLst>
              <a:ext uri="{FF2B5EF4-FFF2-40B4-BE49-F238E27FC236}">
                <a16:creationId xmlns:a16="http://schemas.microsoft.com/office/drawing/2014/main" id="{882122A6-41C4-FC10-CA54-BAEB9416FE80}"/>
              </a:ext>
            </a:extLst>
          </p:cNvPr>
          <p:cNvSpPr txBox="1">
            <a:spLocks/>
          </p:cNvSpPr>
          <p:nvPr/>
        </p:nvSpPr>
        <p:spPr>
          <a:xfrm>
            <a:off x="8739570" y="1381137"/>
            <a:ext cx="2969830" cy="113346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s-NI" noProof="0" dirty="0"/>
              <a:t>El mapa muestra polígonos de categoría 4 y 5, óptimos y muy óptimos</a:t>
            </a:r>
          </a:p>
        </p:txBody>
      </p:sp>
    </p:spTree>
    <p:extLst>
      <p:ext uri="{BB962C8B-B14F-4D97-AF65-F5344CB8AC3E}">
        <p14:creationId xmlns:p14="http://schemas.microsoft.com/office/powerpoint/2010/main" val="77310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out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rotWithShape="1">
          <a:blip r:embed="rId2"/>
          <a:srcRect l="17705" t="40446" r="5792" b="5804"/>
          <a:stretch/>
        </p:blipFill>
        <p:spPr>
          <a:xfrm>
            <a:off x="1390677" y="879023"/>
            <a:ext cx="9064481" cy="3580589"/>
          </a:xfrm>
          <a:prstGeom prst="rect">
            <a:avLst/>
          </a:prstGeom>
        </p:spPr>
      </p:pic>
      <p:grpSp>
        <p:nvGrpSpPr>
          <p:cNvPr id="4" name="Grupo 3"/>
          <p:cNvGrpSpPr/>
          <p:nvPr/>
        </p:nvGrpSpPr>
        <p:grpSpPr>
          <a:xfrm>
            <a:off x="2621824" y="1375869"/>
            <a:ext cx="6906985" cy="2263141"/>
            <a:chOff x="734786" y="3110593"/>
            <a:chExt cx="6906985" cy="2263141"/>
          </a:xfrm>
        </p:grpSpPr>
        <p:sp>
          <p:nvSpPr>
            <p:cNvPr id="12" name="Elipse 11"/>
            <p:cNvSpPr/>
            <p:nvPr/>
          </p:nvSpPr>
          <p:spPr>
            <a:xfrm>
              <a:off x="734786" y="3659232"/>
              <a:ext cx="1449977" cy="8131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sz="1350"/>
            </a:p>
          </p:txBody>
        </p:sp>
        <p:sp>
          <p:nvSpPr>
            <p:cNvPr id="13" name="Elipse 12"/>
            <p:cNvSpPr/>
            <p:nvPr/>
          </p:nvSpPr>
          <p:spPr>
            <a:xfrm>
              <a:off x="2331720" y="3767002"/>
              <a:ext cx="1459775" cy="11364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sz="1350"/>
            </a:p>
          </p:txBody>
        </p:sp>
        <p:sp>
          <p:nvSpPr>
            <p:cNvPr id="14" name="Elipse 13"/>
            <p:cNvSpPr/>
            <p:nvPr/>
          </p:nvSpPr>
          <p:spPr>
            <a:xfrm>
              <a:off x="4222569" y="4227468"/>
              <a:ext cx="2018212" cy="9307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sz="1350"/>
            </a:p>
          </p:txBody>
        </p:sp>
        <p:sp>
          <p:nvSpPr>
            <p:cNvPr id="15" name="Elipse 14"/>
            <p:cNvSpPr/>
            <p:nvPr/>
          </p:nvSpPr>
          <p:spPr>
            <a:xfrm>
              <a:off x="6240780" y="3110593"/>
              <a:ext cx="1400991" cy="22631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sz="1350"/>
            </a:p>
          </p:txBody>
        </p:sp>
      </p:grpSp>
      <p:sp>
        <p:nvSpPr>
          <p:cNvPr id="2" name="Título 1">
            <a:extLst>
              <a:ext uri="{FF2B5EF4-FFF2-40B4-BE49-F238E27FC236}">
                <a16:creationId xmlns:a16="http://schemas.microsoft.com/office/drawing/2014/main" id="{8BBEB801-E371-AE1E-3195-F15A57026A6B}"/>
              </a:ext>
            </a:extLst>
          </p:cNvPr>
          <p:cNvSpPr txBox="1">
            <a:spLocks/>
          </p:cNvSpPr>
          <p:nvPr/>
        </p:nvSpPr>
        <p:spPr>
          <a:xfrm>
            <a:off x="1050663" y="12345"/>
            <a:ext cx="10090673" cy="804778"/>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r>
              <a:rPr lang="es-MX" sz="4000" b="1" dirty="0"/>
              <a:t>Ejemplo de definición de rutas de verificación</a:t>
            </a:r>
            <a:endParaRPr lang="es-PA" sz="4000" b="1" dirty="0"/>
          </a:p>
        </p:txBody>
      </p:sp>
      <p:sp>
        <p:nvSpPr>
          <p:cNvPr id="3" name="Marcador de texto 2">
            <a:extLst>
              <a:ext uri="{FF2B5EF4-FFF2-40B4-BE49-F238E27FC236}">
                <a16:creationId xmlns:a16="http://schemas.microsoft.com/office/drawing/2014/main" id="{B3551E29-C0C3-CC08-617D-AF167AD93389}"/>
              </a:ext>
            </a:extLst>
          </p:cNvPr>
          <p:cNvSpPr txBox="1">
            <a:spLocks/>
          </p:cNvSpPr>
          <p:nvPr/>
        </p:nvSpPr>
        <p:spPr>
          <a:xfrm>
            <a:off x="1050663" y="4618457"/>
            <a:ext cx="10819604" cy="1676087"/>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s-CR" dirty="0"/>
              <a:t>Auxiliándose con otras plataformas como Google </a:t>
            </a:r>
            <a:r>
              <a:rPr lang="es-CR" dirty="0" err="1"/>
              <a:t>earth</a:t>
            </a:r>
            <a:r>
              <a:rPr lang="es-CR" dirty="0"/>
              <a:t> el equipo técnico puede sobreponer el mapa para identificar visualmente rutas donde existe mayor potencial de sitios (círculos rojos), descartando aquellas que parecen menos importantes (círculos azules).</a:t>
            </a:r>
          </a:p>
          <a:p>
            <a:pPr marL="0" indent="0">
              <a:buNone/>
            </a:pPr>
            <a:r>
              <a:rPr lang="es-CR" dirty="0"/>
              <a:t>Este proceso permite reducir el tiempo invertido en la selección de productores y verificación de sitios. Se agilizan los procesos de construcción, se reduce el costo unitario por obras, y facilita la asistencia técnica, llevar insumos y materiales.</a:t>
            </a:r>
          </a:p>
        </p:txBody>
      </p:sp>
      <p:sp>
        <p:nvSpPr>
          <p:cNvPr id="5" name="Elipse 4">
            <a:extLst>
              <a:ext uri="{FF2B5EF4-FFF2-40B4-BE49-F238E27FC236}">
                <a16:creationId xmlns:a16="http://schemas.microsoft.com/office/drawing/2014/main" id="{965DBD04-E977-D7F5-8EF5-C980633D1016}"/>
              </a:ext>
            </a:extLst>
          </p:cNvPr>
          <p:cNvSpPr/>
          <p:nvPr/>
        </p:nvSpPr>
        <p:spPr>
          <a:xfrm>
            <a:off x="3568700" y="3639010"/>
            <a:ext cx="1968500" cy="813163"/>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6" name="Elipse 5">
            <a:extLst>
              <a:ext uri="{FF2B5EF4-FFF2-40B4-BE49-F238E27FC236}">
                <a16:creationId xmlns:a16="http://schemas.microsoft.com/office/drawing/2014/main" id="{29C08D05-CE02-DB68-87F3-294EA726AB9C}"/>
              </a:ext>
            </a:extLst>
          </p:cNvPr>
          <p:cNvSpPr/>
          <p:nvPr/>
        </p:nvSpPr>
        <p:spPr>
          <a:xfrm>
            <a:off x="5111749" y="1037868"/>
            <a:ext cx="1968500" cy="813163"/>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NI"/>
          </a:p>
        </p:txBody>
      </p:sp>
    </p:spTree>
    <p:extLst>
      <p:ext uri="{BB962C8B-B14F-4D97-AF65-F5344CB8AC3E}">
        <p14:creationId xmlns:p14="http://schemas.microsoft.com/office/powerpoint/2010/main" val="392726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out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out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2731D-92A0-A06F-3364-1622C0DC8FA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C717C81-A341-E65B-5F4A-9F70CA23B4B1}"/>
              </a:ext>
            </a:extLst>
          </p:cNvPr>
          <p:cNvSpPr txBox="1">
            <a:spLocks/>
          </p:cNvSpPr>
          <p:nvPr/>
        </p:nvSpPr>
        <p:spPr>
          <a:xfrm>
            <a:off x="1050663" y="12345"/>
            <a:ext cx="10090673" cy="804778"/>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r>
              <a:rPr lang="es-MX" sz="4000" b="1" dirty="0"/>
              <a:t>Análisis previo de gabinete auxiliándose con Google </a:t>
            </a:r>
            <a:r>
              <a:rPr lang="es-MX" sz="4000" b="1" dirty="0" err="1"/>
              <a:t>earth</a:t>
            </a:r>
            <a:endParaRPr lang="es-PA" sz="4000" b="1" dirty="0"/>
          </a:p>
        </p:txBody>
      </p:sp>
      <p:pic>
        <p:nvPicPr>
          <p:cNvPr id="8" name="Imagen 7">
            <a:extLst>
              <a:ext uri="{FF2B5EF4-FFF2-40B4-BE49-F238E27FC236}">
                <a16:creationId xmlns:a16="http://schemas.microsoft.com/office/drawing/2014/main" id="{3154362B-052A-6AB5-001E-0C17DDC12F9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63" y="1012042"/>
            <a:ext cx="5343436" cy="2608080"/>
          </a:xfrm>
          <a:prstGeom prst="rect">
            <a:avLst/>
          </a:prstGeom>
          <a:noFill/>
        </p:spPr>
      </p:pic>
      <p:pic>
        <p:nvPicPr>
          <p:cNvPr id="9" name="Marcador de contenido 6">
            <a:extLst>
              <a:ext uri="{FF2B5EF4-FFF2-40B4-BE49-F238E27FC236}">
                <a16:creationId xmlns:a16="http://schemas.microsoft.com/office/drawing/2014/main" id="{34422B1B-B93C-1254-403D-610915E51905}"/>
              </a:ext>
            </a:extLst>
          </p:cNvPr>
          <p:cNvPicPr>
            <a:picLocks noChangeAspect="1"/>
          </p:cNvPicPr>
          <p:nvPr/>
        </p:nvPicPr>
        <p:blipFill rotWithShape="1">
          <a:blip r:embed="rId3"/>
          <a:srcRect t="7787"/>
          <a:stretch/>
        </p:blipFill>
        <p:spPr>
          <a:xfrm>
            <a:off x="-8243" y="3788669"/>
            <a:ext cx="5325688" cy="3056986"/>
          </a:xfrm>
          <a:prstGeom prst="rect">
            <a:avLst/>
          </a:prstGeom>
          <a:ln w="12700">
            <a:noFill/>
          </a:ln>
        </p:spPr>
      </p:pic>
      <p:sp>
        <p:nvSpPr>
          <p:cNvPr id="3" name="Marcador de texto 2">
            <a:extLst>
              <a:ext uri="{FF2B5EF4-FFF2-40B4-BE49-F238E27FC236}">
                <a16:creationId xmlns:a16="http://schemas.microsoft.com/office/drawing/2014/main" id="{25C70093-4653-69C4-3345-74F9F77317E0}"/>
              </a:ext>
            </a:extLst>
          </p:cNvPr>
          <p:cNvSpPr txBox="1">
            <a:spLocks/>
          </p:cNvSpPr>
          <p:nvPr/>
        </p:nvSpPr>
        <p:spPr>
          <a:xfrm>
            <a:off x="5664200" y="1752974"/>
            <a:ext cx="6053667" cy="186714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s-CR" sz="1600" dirty="0">
                <a:solidFill>
                  <a:schemeClr val="tx1"/>
                </a:solidFill>
              </a:rPr>
              <a:t>También auxiliándose con Google </a:t>
            </a:r>
            <a:r>
              <a:rPr lang="es-CR" sz="1600" dirty="0" err="1">
                <a:solidFill>
                  <a:schemeClr val="tx1"/>
                </a:solidFill>
              </a:rPr>
              <a:t>earth</a:t>
            </a:r>
            <a:r>
              <a:rPr lang="es-CR" sz="1600" dirty="0">
                <a:solidFill>
                  <a:schemeClr val="tx1"/>
                </a:solidFill>
              </a:rPr>
              <a:t> el técnico puede de previo identificar puntos de interés y hacer una preselección para luego verificar los criterios en campo. </a:t>
            </a:r>
          </a:p>
          <a:p>
            <a:r>
              <a:rPr lang="es-CR" sz="1600" dirty="0">
                <a:solidFill>
                  <a:schemeClr val="tx1"/>
                </a:solidFill>
              </a:rPr>
              <a:t>En este punto ya se hace el contacto con productores y productoras propietarios de terrenos, se hace diagnóstico socioeconómico, y se identifica la propuesta de uso del agua  ya sea para sistemas agrícolas o pecuarios.</a:t>
            </a:r>
          </a:p>
        </p:txBody>
      </p:sp>
      <p:pic>
        <p:nvPicPr>
          <p:cNvPr id="4" name="Imagen 3" descr="http://www.fundesyram.info/biblioteca/imgs/100076_1.png">
            <a:extLst>
              <a:ext uri="{FF2B5EF4-FFF2-40B4-BE49-F238E27FC236}">
                <a16:creationId xmlns:a16="http://schemas.microsoft.com/office/drawing/2014/main" id="{56827268-6E22-FF70-9E45-AF1C67ED4EF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067800" y="3883921"/>
            <a:ext cx="2518263" cy="1565760"/>
          </a:xfrm>
          <a:prstGeom prst="rect">
            <a:avLst/>
          </a:prstGeom>
          <a:noFill/>
          <a:ln>
            <a:noFill/>
          </a:ln>
        </p:spPr>
      </p:pic>
      <p:pic>
        <p:nvPicPr>
          <p:cNvPr id="5" name="Imagen 4" descr="GR000110.JPG (7008 byte)">
            <a:extLst>
              <a:ext uri="{FF2B5EF4-FFF2-40B4-BE49-F238E27FC236}">
                <a16:creationId xmlns:a16="http://schemas.microsoft.com/office/drawing/2014/main" id="{9602ECDE-78AF-DFD3-29E2-C043DAAA66D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728142" y="3788669"/>
            <a:ext cx="2518263" cy="1869676"/>
          </a:xfrm>
          <a:prstGeom prst="rect">
            <a:avLst/>
          </a:prstGeom>
          <a:noFill/>
          <a:ln>
            <a:noFill/>
          </a:ln>
        </p:spPr>
      </p:pic>
    </p:spTree>
    <p:extLst>
      <p:ext uri="{BB962C8B-B14F-4D97-AF65-F5344CB8AC3E}">
        <p14:creationId xmlns:p14="http://schemas.microsoft.com/office/powerpoint/2010/main" val="893321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out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out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4F354-B7E7-8AB5-D727-81BDA1B4636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352F833-2F7B-F1E4-C3E0-9D6D2FF927B6}"/>
              </a:ext>
            </a:extLst>
          </p:cNvPr>
          <p:cNvSpPr txBox="1">
            <a:spLocks/>
          </p:cNvSpPr>
          <p:nvPr/>
        </p:nvSpPr>
        <p:spPr>
          <a:xfrm>
            <a:off x="1016498" y="563033"/>
            <a:ext cx="9693835" cy="757767"/>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CR" sz="4000" b="1" dirty="0"/>
              <a:t>El análisis después de la implementación</a:t>
            </a:r>
          </a:p>
        </p:txBody>
      </p:sp>
      <p:pic>
        <p:nvPicPr>
          <p:cNvPr id="4" name="Picture 2">
            <a:extLst>
              <a:ext uri="{FF2B5EF4-FFF2-40B4-BE49-F238E27FC236}">
                <a16:creationId xmlns:a16="http://schemas.microsoft.com/office/drawing/2014/main" id="{DEACDD51-C246-1EA9-BDE7-ED6AC249D93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8156" y="1899179"/>
            <a:ext cx="5887844" cy="3731154"/>
          </a:xfrm>
          <a:prstGeom prst="rect">
            <a:avLst/>
          </a:prstGeom>
        </p:spPr>
      </p:pic>
      <p:pic>
        <p:nvPicPr>
          <p:cNvPr id="12" name="Picture 10">
            <a:extLst>
              <a:ext uri="{FF2B5EF4-FFF2-40B4-BE49-F238E27FC236}">
                <a16:creationId xmlns:a16="http://schemas.microsoft.com/office/drawing/2014/main" id="{D1795510-DF42-4DB9-6949-A9F922DCA87F}"/>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6214946" y="1899178"/>
            <a:ext cx="5887844" cy="3731153"/>
          </a:xfrm>
          <a:prstGeom prst="rect">
            <a:avLst/>
          </a:prstGeom>
        </p:spPr>
      </p:pic>
      <p:sp>
        <p:nvSpPr>
          <p:cNvPr id="5" name="CuadroTexto 4">
            <a:extLst>
              <a:ext uri="{FF2B5EF4-FFF2-40B4-BE49-F238E27FC236}">
                <a16:creationId xmlns:a16="http://schemas.microsoft.com/office/drawing/2014/main" id="{E1F0BA40-73E4-5D59-5050-7A560E04916E}"/>
              </a:ext>
            </a:extLst>
          </p:cNvPr>
          <p:cNvSpPr txBox="1"/>
          <p:nvPr/>
        </p:nvSpPr>
        <p:spPr>
          <a:xfrm>
            <a:off x="208156" y="5648636"/>
            <a:ext cx="5498377" cy="369332"/>
          </a:xfrm>
          <a:prstGeom prst="rect">
            <a:avLst/>
          </a:prstGeom>
          <a:noFill/>
        </p:spPr>
        <p:txBody>
          <a:bodyPr wrap="square">
            <a:spAutoFit/>
          </a:bodyPr>
          <a:lstStyle/>
          <a:p>
            <a:r>
              <a:rPr lang="es-CR" sz="1800" dirty="0">
                <a:solidFill>
                  <a:schemeClr val="tx1"/>
                </a:solidFill>
              </a:rPr>
              <a:t>Sitio seleccionado en proceso constructivo</a:t>
            </a:r>
            <a:endParaRPr lang="es-NI" dirty="0"/>
          </a:p>
        </p:txBody>
      </p:sp>
      <p:sp>
        <p:nvSpPr>
          <p:cNvPr id="6" name="CuadroTexto 5">
            <a:extLst>
              <a:ext uri="{FF2B5EF4-FFF2-40B4-BE49-F238E27FC236}">
                <a16:creationId xmlns:a16="http://schemas.microsoft.com/office/drawing/2014/main" id="{7FDEB9F1-9DB2-BF33-540C-22F761E91495}"/>
              </a:ext>
            </a:extLst>
          </p:cNvPr>
          <p:cNvSpPr txBox="1"/>
          <p:nvPr/>
        </p:nvSpPr>
        <p:spPr>
          <a:xfrm>
            <a:off x="6214946" y="5630331"/>
            <a:ext cx="6096000" cy="369332"/>
          </a:xfrm>
          <a:prstGeom prst="rect">
            <a:avLst/>
          </a:prstGeom>
          <a:noFill/>
        </p:spPr>
        <p:txBody>
          <a:bodyPr wrap="square">
            <a:spAutoFit/>
          </a:bodyPr>
          <a:lstStyle/>
          <a:p>
            <a:r>
              <a:rPr lang="es-CR" sz="1800" dirty="0">
                <a:solidFill>
                  <a:schemeClr val="tx1"/>
                </a:solidFill>
              </a:rPr>
              <a:t>Obra construida almacenando agua</a:t>
            </a:r>
            <a:endParaRPr lang="es-NI" dirty="0"/>
          </a:p>
        </p:txBody>
      </p:sp>
    </p:spTree>
    <p:extLst>
      <p:ext uri="{BB962C8B-B14F-4D97-AF65-F5344CB8AC3E}">
        <p14:creationId xmlns:p14="http://schemas.microsoft.com/office/powerpoint/2010/main" val="46691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3000"/>
                                        <p:tgtEl>
                                          <p:spTgt spid="4"/>
                                        </p:tgtEl>
                                      </p:cBhvr>
                                    </p:animEffect>
                                    <p:set>
                                      <p:cBhvr>
                                        <p:cTn id="7" dur="1" fill="hold">
                                          <p:stCondLst>
                                            <p:cond delay="2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833D8-E0DF-92B8-9216-8B33D6E3E51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A706B19-AF2A-5BE4-AFC8-63B3FBBEA3E6}"/>
              </a:ext>
            </a:extLst>
          </p:cNvPr>
          <p:cNvSpPr>
            <a:spLocks noGrp="1"/>
          </p:cNvSpPr>
          <p:nvPr>
            <p:ph type="title"/>
          </p:nvPr>
        </p:nvSpPr>
        <p:spPr>
          <a:xfrm>
            <a:off x="686608" y="241300"/>
            <a:ext cx="11086292" cy="757767"/>
          </a:xfrm>
        </p:spPr>
        <p:txBody>
          <a:bodyPr>
            <a:noAutofit/>
          </a:bodyPr>
          <a:lstStyle/>
          <a:p>
            <a:r>
              <a:rPr lang="es-CR" sz="4000" b="1" dirty="0"/>
              <a:t> Análisis de variables topográficas e hidrológicas</a:t>
            </a:r>
            <a:endParaRPr lang="es-PA" sz="4000" b="1" dirty="0"/>
          </a:p>
        </p:txBody>
      </p:sp>
      <p:sp>
        <p:nvSpPr>
          <p:cNvPr id="16" name="Marcador de texto 2">
            <a:extLst>
              <a:ext uri="{FF2B5EF4-FFF2-40B4-BE49-F238E27FC236}">
                <a16:creationId xmlns:a16="http://schemas.microsoft.com/office/drawing/2014/main" id="{54B288C9-A8B2-92C0-21FB-3A443A7882B1}"/>
              </a:ext>
            </a:extLst>
          </p:cNvPr>
          <p:cNvSpPr txBox="1">
            <a:spLocks/>
          </p:cNvSpPr>
          <p:nvPr/>
        </p:nvSpPr>
        <p:spPr>
          <a:xfrm>
            <a:off x="9239002" y="2282469"/>
            <a:ext cx="2748973" cy="264579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s-CR" sz="1800" dirty="0"/>
              <a:t>Un equipo de trabajo realizó el análisis estadístico que permitió identificar que las variables pendiente y distancia a la red hídrica de orden 1, subproductos del modelo de elevación digital, permiten definir zonas idóneas para cosecha de agua.</a:t>
            </a:r>
          </a:p>
        </p:txBody>
      </p:sp>
      <p:pic>
        <p:nvPicPr>
          <p:cNvPr id="19" name="Imagen 18">
            <a:extLst>
              <a:ext uri="{FF2B5EF4-FFF2-40B4-BE49-F238E27FC236}">
                <a16:creationId xmlns:a16="http://schemas.microsoft.com/office/drawing/2014/main" id="{F500EA08-F90A-BE30-6197-924C2B573B66}"/>
              </a:ext>
            </a:extLst>
          </p:cNvPr>
          <p:cNvPicPr>
            <a:picLocks noChangeAspect="1"/>
          </p:cNvPicPr>
          <p:nvPr/>
        </p:nvPicPr>
        <p:blipFill>
          <a:blip r:embed="rId2"/>
          <a:stretch>
            <a:fillRect/>
          </a:stretch>
        </p:blipFill>
        <p:spPr>
          <a:xfrm>
            <a:off x="0" y="1245804"/>
            <a:ext cx="9025247" cy="5100274"/>
          </a:xfrm>
          <a:prstGeom prst="rect">
            <a:avLst/>
          </a:prstGeom>
        </p:spPr>
      </p:pic>
    </p:spTree>
    <p:extLst>
      <p:ext uri="{BB962C8B-B14F-4D97-AF65-F5344CB8AC3E}">
        <p14:creationId xmlns:p14="http://schemas.microsoft.com/office/powerpoint/2010/main" val="154964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out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out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1668B-9F46-EB13-FFB7-9CC50B8D4BC8}"/>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4DF79CC-B282-F084-9B32-A6B1792179DD}"/>
              </a:ext>
            </a:extLst>
          </p:cNvPr>
          <p:cNvSpPr>
            <a:spLocks noGrp="1"/>
          </p:cNvSpPr>
          <p:nvPr>
            <p:ph type="title"/>
          </p:nvPr>
        </p:nvSpPr>
        <p:spPr>
          <a:xfrm>
            <a:off x="677741" y="165100"/>
            <a:ext cx="6154859" cy="1210497"/>
          </a:xfrm>
        </p:spPr>
        <p:txBody>
          <a:bodyPr>
            <a:noAutofit/>
          </a:bodyPr>
          <a:lstStyle/>
          <a:p>
            <a:r>
              <a:rPr lang="es-MX" sz="4000" b="1" dirty="0"/>
              <a:t>Ajustes a la metodología y </a:t>
            </a:r>
            <a:br>
              <a:rPr lang="es-MX" sz="4000" b="1" dirty="0"/>
            </a:br>
            <a:r>
              <a:rPr lang="es-MX" sz="4000" b="1" dirty="0"/>
              <a:t>pasos de la herramienta</a:t>
            </a:r>
            <a:endParaRPr lang="es-PA" sz="4000" b="1" dirty="0"/>
          </a:p>
        </p:txBody>
      </p:sp>
      <p:sp>
        <p:nvSpPr>
          <p:cNvPr id="8" name="Rectángulo 7">
            <a:extLst>
              <a:ext uri="{FF2B5EF4-FFF2-40B4-BE49-F238E27FC236}">
                <a16:creationId xmlns:a16="http://schemas.microsoft.com/office/drawing/2014/main" id="{227CE80D-B7A9-A765-2271-20ECD9135306}"/>
              </a:ext>
            </a:extLst>
          </p:cNvPr>
          <p:cNvSpPr/>
          <p:nvPr/>
        </p:nvSpPr>
        <p:spPr>
          <a:xfrm>
            <a:off x="427629" y="3558784"/>
            <a:ext cx="7482348" cy="1793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800" b="1" dirty="0"/>
              <a:t>METODOLOGIA DE SELECCIÓN DE SITIOS CONSIDERA 03 PASOS</a:t>
            </a:r>
          </a:p>
          <a:p>
            <a:pPr algn="just">
              <a:spcAft>
                <a:spcPts val="600"/>
              </a:spcAft>
            </a:pPr>
            <a:r>
              <a:rPr lang="en-US" sz="1800" dirty="0"/>
              <a:t>PASO 1: </a:t>
            </a:r>
            <a:r>
              <a:rPr lang="es-CR" sz="1800" dirty="0"/>
              <a:t>Identificar zonas con potencial de escurrimiento y acumulación con base en variables topográficas e hidrológicas.</a:t>
            </a:r>
            <a:r>
              <a:rPr lang="en-US" sz="1800" dirty="0"/>
              <a:t> BIOFISICO</a:t>
            </a:r>
            <a:endParaRPr lang="es-CR" sz="1800" dirty="0"/>
          </a:p>
          <a:p>
            <a:pPr algn="just">
              <a:spcAft>
                <a:spcPts val="600"/>
              </a:spcAft>
            </a:pPr>
            <a:r>
              <a:rPr lang="en-US" dirty="0"/>
              <a:t>PASO 2: Pre- </a:t>
            </a:r>
            <a:r>
              <a:rPr lang="en-US" dirty="0" err="1"/>
              <a:t>definición</a:t>
            </a:r>
            <a:r>
              <a:rPr lang="en-US" dirty="0"/>
              <a:t> de sitios (C</a:t>
            </a:r>
            <a:r>
              <a:rPr lang="es-CR" dirty="0" err="1"/>
              <a:t>ondiciones</a:t>
            </a:r>
            <a:r>
              <a:rPr lang="es-CR" dirty="0"/>
              <a:t> particulares y priorización)</a:t>
            </a:r>
          </a:p>
          <a:p>
            <a:pPr algn="just">
              <a:spcAft>
                <a:spcPts val="600"/>
              </a:spcAft>
            </a:pPr>
            <a:r>
              <a:rPr lang="es-CR" sz="1800" dirty="0"/>
              <a:t>PASO 3: V</a:t>
            </a:r>
            <a:r>
              <a:rPr lang="en-US" sz="1800" kern="1200" dirty="0" err="1">
                <a:latin typeface="+mj-lt"/>
                <a:ea typeface="+mj-ea"/>
                <a:cs typeface="+mj-cs"/>
              </a:rPr>
              <a:t>alidación</a:t>
            </a:r>
            <a:r>
              <a:rPr lang="en-US" sz="1800" kern="1200" dirty="0">
                <a:latin typeface="+mj-lt"/>
                <a:ea typeface="+mj-ea"/>
                <a:cs typeface="+mj-cs"/>
              </a:rPr>
              <a:t> en campo</a:t>
            </a:r>
            <a:endParaRPr lang="es-CR" dirty="0"/>
          </a:p>
        </p:txBody>
      </p:sp>
      <p:sp>
        <p:nvSpPr>
          <p:cNvPr id="9" name="Rectángulo 8">
            <a:extLst>
              <a:ext uri="{FF2B5EF4-FFF2-40B4-BE49-F238E27FC236}">
                <a16:creationId xmlns:a16="http://schemas.microsoft.com/office/drawing/2014/main" id="{11516638-86DB-B901-8705-5E3F1CF87A2A}"/>
              </a:ext>
            </a:extLst>
          </p:cNvPr>
          <p:cNvSpPr/>
          <p:nvPr/>
        </p:nvSpPr>
        <p:spPr>
          <a:xfrm>
            <a:off x="1359878" y="5420892"/>
            <a:ext cx="3411466" cy="86628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CR" dirty="0"/>
              <a:t>HERRAMIENTA GEOESPACIAL /</a:t>
            </a:r>
          </a:p>
          <a:p>
            <a:pPr algn="ctr"/>
            <a:r>
              <a:rPr lang="es-CR" dirty="0"/>
              <a:t>PLUGIN PARA USO EN </a:t>
            </a:r>
            <a:r>
              <a:rPr lang="es-CR" dirty="0" err="1"/>
              <a:t>QGis</a:t>
            </a:r>
            <a:endParaRPr lang="es-CR" dirty="0"/>
          </a:p>
        </p:txBody>
      </p:sp>
      <p:sp>
        <p:nvSpPr>
          <p:cNvPr id="10" name="Rectángulo: esquinas redondeadas 9">
            <a:extLst>
              <a:ext uri="{FF2B5EF4-FFF2-40B4-BE49-F238E27FC236}">
                <a16:creationId xmlns:a16="http://schemas.microsoft.com/office/drawing/2014/main" id="{B0EEB0D7-34CE-B514-097B-E5D15792FD92}"/>
              </a:ext>
            </a:extLst>
          </p:cNvPr>
          <p:cNvSpPr/>
          <p:nvPr/>
        </p:nvSpPr>
        <p:spPr>
          <a:xfrm>
            <a:off x="385766" y="3965507"/>
            <a:ext cx="7566074" cy="98038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pSp>
        <p:nvGrpSpPr>
          <p:cNvPr id="21" name="Grupo 20">
            <a:extLst>
              <a:ext uri="{FF2B5EF4-FFF2-40B4-BE49-F238E27FC236}">
                <a16:creationId xmlns:a16="http://schemas.microsoft.com/office/drawing/2014/main" id="{C8B17A36-E5CB-4B8E-1614-0F1FED03F4EF}"/>
              </a:ext>
            </a:extLst>
          </p:cNvPr>
          <p:cNvGrpSpPr/>
          <p:nvPr/>
        </p:nvGrpSpPr>
        <p:grpSpPr>
          <a:xfrm>
            <a:off x="8389606" y="2899091"/>
            <a:ext cx="3688096" cy="3490515"/>
            <a:chOff x="366049" y="2216727"/>
            <a:chExt cx="3865876" cy="3918717"/>
          </a:xfrm>
          <a:noFill/>
        </p:grpSpPr>
        <p:pic>
          <p:nvPicPr>
            <p:cNvPr id="22" name="Imagen 21">
              <a:extLst>
                <a:ext uri="{FF2B5EF4-FFF2-40B4-BE49-F238E27FC236}">
                  <a16:creationId xmlns:a16="http://schemas.microsoft.com/office/drawing/2014/main" id="{53FA6D1B-5495-D807-9AF9-1B7F4F259707}"/>
                </a:ext>
              </a:extLst>
            </p:cNvPr>
            <p:cNvPicPr>
              <a:picLocks noChangeAspect="1"/>
            </p:cNvPicPr>
            <p:nvPr/>
          </p:nvPicPr>
          <p:blipFill rotWithShape="1">
            <a:blip r:embed="rId2">
              <a:extLst>
                <a:ext uri="{28A0092B-C50C-407E-A947-70E740481C1C}">
                  <a14:useLocalDpi xmlns:a14="http://schemas.microsoft.com/office/drawing/2010/main" val="0"/>
                </a:ext>
              </a:extLst>
            </a:blip>
            <a:srcRect l="10582" t="6930" r="15346" b="6436"/>
            <a:stretch/>
          </p:blipFill>
          <p:spPr>
            <a:xfrm>
              <a:off x="366049" y="2216727"/>
              <a:ext cx="3865875" cy="2424546"/>
            </a:xfrm>
            <a:prstGeom prst="rect">
              <a:avLst/>
            </a:prstGeom>
            <a:grpFill/>
            <a:ln w="9525">
              <a:noFill/>
            </a:ln>
          </p:spPr>
        </p:pic>
        <p:pic>
          <p:nvPicPr>
            <p:cNvPr id="23" name="Imagen 22">
              <a:extLst>
                <a:ext uri="{FF2B5EF4-FFF2-40B4-BE49-F238E27FC236}">
                  <a16:creationId xmlns:a16="http://schemas.microsoft.com/office/drawing/2014/main" id="{26457D37-D573-6424-9052-27CDC84D81AC}"/>
                </a:ext>
              </a:extLst>
            </p:cNvPr>
            <p:cNvPicPr>
              <a:picLocks noChangeAspect="1"/>
            </p:cNvPicPr>
            <p:nvPr/>
          </p:nvPicPr>
          <p:blipFill rotWithShape="1">
            <a:blip r:embed="rId3">
              <a:extLst>
                <a:ext uri="{28A0092B-C50C-407E-A947-70E740481C1C}">
                  <a14:useLocalDpi xmlns:a14="http://schemas.microsoft.com/office/drawing/2010/main" val="0"/>
                </a:ext>
              </a:extLst>
            </a:blip>
            <a:srcRect l="13861" r="17822" b="19032"/>
            <a:stretch/>
          </p:blipFill>
          <p:spPr>
            <a:xfrm>
              <a:off x="1949106" y="4613565"/>
              <a:ext cx="2282819" cy="1521879"/>
            </a:xfrm>
            <a:prstGeom prst="rect">
              <a:avLst/>
            </a:prstGeom>
            <a:grpFill/>
            <a:ln w="9525">
              <a:noFill/>
            </a:ln>
          </p:spPr>
        </p:pic>
        <p:pic>
          <p:nvPicPr>
            <p:cNvPr id="24" name="Imagen 23">
              <a:extLst>
                <a:ext uri="{FF2B5EF4-FFF2-40B4-BE49-F238E27FC236}">
                  <a16:creationId xmlns:a16="http://schemas.microsoft.com/office/drawing/2014/main" id="{ADA054E9-245A-68F7-0FAF-FC927D4E8814}"/>
                </a:ext>
              </a:extLst>
            </p:cNvPr>
            <p:cNvPicPr>
              <a:picLocks noChangeAspect="1"/>
            </p:cNvPicPr>
            <p:nvPr/>
          </p:nvPicPr>
          <p:blipFill rotWithShape="1">
            <a:blip r:embed="rId4">
              <a:extLst>
                <a:ext uri="{28A0092B-C50C-407E-A947-70E740481C1C}">
                  <a14:useLocalDpi xmlns:a14="http://schemas.microsoft.com/office/drawing/2010/main" val="0"/>
                </a:ext>
              </a:extLst>
            </a:blip>
            <a:srcRect r="20000"/>
            <a:stretch/>
          </p:blipFill>
          <p:spPr>
            <a:xfrm>
              <a:off x="366050" y="4613565"/>
              <a:ext cx="1623338" cy="1521879"/>
            </a:xfrm>
            <a:prstGeom prst="rect">
              <a:avLst/>
            </a:prstGeom>
            <a:grpFill/>
            <a:ln w="9525">
              <a:noFill/>
            </a:ln>
          </p:spPr>
        </p:pic>
      </p:grpSp>
      <p:pic>
        <p:nvPicPr>
          <p:cNvPr id="26" name="Imagen 25">
            <a:extLst>
              <a:ext uri="{FF2B5EF4-FFF2-40B4-BE49-F238E27FC236}">
                <a16:creationId xmlns:a16="http://schemas.microsoft.com/office/drawing/2014/main" id="{25EB13CE-B18F-CEBC-C386-6B5DC5B943F8}"/>
              </a:ext>
            </a:extLst>
          </p:cNvPr>
          <p:cNvPicPr>
            <a:picLocks noChangeAspect="1"/>
          </p:cNvPicPr>
          <p:nvPr/>
        </p:nvPicPr>
        <p:blipFill rotWithShape="1">
          <a:blip r:embed="rId5"/>
          <a:srcRect l="9218" t="325" r="-2" b="-2"/>
          <a:stretch/>
        </p:blipFill>
        <p:spPr>
          <a:xfrm>
            <a:off x="6922931" y="330284"/>
            <a:ext cx="5154770" cy="30987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7740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left)">
                                      <p:cBhvr>
                                        <p:cTn id="22" dur="500"/>
                                        <p:tgtEl>
                                          <p:spTgt spid="8">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EA0F70A-FB1A-EFFF-2D62-461775B7CCC1}"/>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t="40848"/>
          <a:stretch/>
        </p:blipFill>
        <p:spPr>
          <a:xfrm>
            <a:off x="607067" y="0"/>
            <a:ext cx="11083409" cy="6858000"/>
          </a:xfrm>
          <a:prstGeom prst="rect">
            <a:avLst/>
          </a:prstGeom>
        </p:spPr>
      </p:pic>
      <p:pic>
        <p:nvPicPr>
          <p:cNvPr id="8" name="Imagen 10">
            <a:extLst>
              <a:ext uri="{FF2B5EF4-FFF2-40B4-BE49-F238E27FC236}">
                <a16:creationId xmlns:a16="http://schemas.microsoft.com/office/drawing/2014/main" id="{045D01A2-64FE-11D1-BE8A-AC9263B9718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
          <a:stretch/>
        </p:blipFill>
        <p:spPr>
          <a:xfrm>
            <a:off x="706454" y="824929"/>
            <a:ext cx="10663908" cy="5989856"/>
          </a:xfrm>
          <a:prstGeom prst="rect">
            <a:avLst/>
          </a:prstGeom>
        </p:spPr>
      </p:pic>
      <p:sp>
        <p:nvSpPr>
          <p:cNvPr id="5" name="Título 3">
            <a:extLst>
              <a:ext uri="{FF2B5EF4-FFF2-40B4-BE49-F238E27FC236}">
                <a16:creationId xmlns:a16="http://schemas.microsoft.com/office/drawing/2014/main" id="{1F040AD3-6292-D352-572B-2C80B1F2688D}"/>
              </a:ext>
            </a:extLst>
          </p:cNvPr>
          <p:cNvSpPr txBox="1">
            <a:spLocks/>
          </p:cNvSpPr>
          <p:nvPr/>
        </p:nvSpPr>
        <p:spPr>
          <a:xfrm>
            <a:off x="226421" y="74023"/>
            <a:ext cx="11791408" cy="76199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000" b="1" dirty="0">
                <a:latin typeface="Arial" panose="020B0604020202020204" pitchFamily="34" charset="0"/>
                <a:cs typeface="Arial" panose="020B0604020202020204" pitchFamily="34" charset="0"/>
              </a:rPr>
              <a:t>Paso 1</a:t>
            </a:r>
            <a:r>
              <a:rPr lang="en-US" sz="2000" dirty="0">
                <a:latin typeface="Arial" panose="020B0604020202020204" pitchFamily="34" charset="0"/>
                <a:cs typeface="Arial" panose="020B0604020202020204" pitchFamily="34" charset="0"/>
              </a:rPr>
              <a:t>: </a:t>
            </a:r>
            <a:r>
              <a:rPr lang="es-CR" sz="2000" dirty="0">
                <a:latin typeface="Arial" panose="020B0604020202020204" pitchFamily="34" charset="0"/>
                <a:cs typeface="Arial" panose="020B0604020202020204" pitchFamily="34" charset="0"/>
              </a:rPr>
              <a:t>Identificar sitios potenciales para establecimiento de obras: zonas con potencial de escurrimiento y acumulación </a:t>
            </a:r>
            <a:r>
              <a:rPr lang="es-CR" sz="2000" b="1" dirty="0">
                <a:solidFill>
                  <a:srgbClr val="002060"/>
                </a:solidFill>
                <a:latin typeface="Arial" panose="020B0604020202020204" pitchFamily="34" charset="0"/>
                <a:cs typeface="Arial" panose="020B0604020202020204" pitchFamily="34" charset="0"/>
              </a:rPr>
              <a:t>con base en variables topográficas e hidrológicas</a:t>
            </a:r>
            <a:r>
              <a:rPr lang="en-US" sz="2000" b="1" dirty="0">
                <a:solidFill>
                  <a:srgbClr val="002060"/>
                </a:solidFill>
                <a:latin typeface="Arial" panose="020B0604020202020204" pitchFamily="34" charset="0"/>
                <a:cs typeface="Arial" panose="020B0604020202020204" pitchFamily="34" charset="0"/>
              </a:rPr>
              <a:t> </a:t>
            </a:r>
            <a:endParaRPr lang="es-CR" sz="20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45633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470C6E-5663-484E-964E-C7B16F8D65E8}"/>
              </a:ext>
            </a:extLst>
          </p:cNvPr>
          <p:cNvSpPr>
            <a:spLocks noGrp="1"/>
          </p:cNvSpPr>
          <p:nvPr>
            <p:ph type="title"/>
          </p:nvPr>
        </p:nvSpPr>
        <p:spPr>
          <a:xfrm>
            <a:off x="1287392" y="182164"/>
            <a:ext cx="10515600" cy="736283"/>
          </a:xfrm>
        </p:spPr>
        <p:txBody>
          <a:bodyPr>
            <a:normAutofit/>
          </a:bodyPr>
          <a:lstStyle/>
          <a:p>
            <a:r>
              <a:rPr lang="en-US" sz="2000" b="1" dirty="0">
                <a:solidFill>
                  <a:schemeClr val="tx1"/>
                </a:solidFill>
                <a:latin typeface="Arial" panose="020B0604020202020204" pitchFamily="34" charset="0"/>
                <a:cs typeface="Arial" panose="020B0604020202020204" pitchFamily="34" charset="0"/>
              </a:rPr>
              <a:t>Paso 2: </a:t>
            </a:r>
            <a:r>
              <a:rPr lang="en-US" sz="2000" dirty="0">
                <a:solidFill>
                  <a:schemeClr val="tx1"/>
                </a:solidFill>
                <a:latin typeface="Arial" panose="020B0604020202020204" pitchFamily="34" charset="0"/>
                <a:cs typeface="Arial" panose="020B0604020202020204" pitchFamily="34" charset="0"/>
              </a:rPr>
              <a:t>Pre </a:t>
            </a:r>
            <a:r>
              <a:rPr lang="en-US" sz="2000" dirty="0" err="1">
                <a:solidFill>
                  <a:schemeClr val="tx1"/>
                </a:solidFill>
                <a:latin typeface="Arial" panose="020B0604020202020204" pitchFamily="34" charset="0"/>
                <a:cs typeface="Arial" panose="020B0604020202020204" pitchFamily="34" charset="0"/>
              </a:rPr>
              <a:t>definición</a:t>
            </a:r>
            <a:r>
              <a:rPr lang="en-US" sz="2000" dirty="0">
                <a:solidFill>
                  <a:schemeClr val="tx1"/>
                </a:solidFill>
                <a:latin typeface="Arial" panose="020B0604020202020204" pitchFamily="34" charset="0"/>
                <a:cs typeface="Arial" panose="020B0604020202020204" pitchFamily="34" charset="0"/>
              </a:rPr>
              <a:t> de sitios (</a:t>
            </a:r>
            <a:r>
              <a:rPr lang="es-CR" sz="2000" dirty="0">
                <a:solidFill>
                  <a:schemeClr val="tx1"/>
                </a:solidFill>
                <a:latin typeface="Arial" panose="020B0604020202020204" pitchFamily="34" charset="0"/>
                <a:cs typeface="Arial" panose="020B0604020202020204" pitchFamily="34" charset="0"/>
              </a:rPr>
              <a:t>condiciones particulares y priorización de sitio)</a:t>
            </a:r>
          </a:p>
        </p:txBody>
      </p:sp>
      <p:sp>
        <p:nvSpPr>
          <p:cNvPr id="3" name="Marcador de texto 2">
            <a:extLst>
              <a:ext uri="{FF2B5EF4-FFF2-40B4-BE49-F238E27FC236}">
                <a16:creationId xmlns:a16="http://schemas.microsoft.com/office/drawing/2014/main" id="{461C4DCE-09E0-42F4-B113-297462A4AFB6}"/>
              </a:ext>
            </a:extLst>
          </p:cNvPr>
          <p:cNvSpPr>
            <a:spLocks noGrp="1"/>
          </p:cNvSpPr>
          <p:nvPr>
            <p:ph type="body" idx="1"/>
          </p:nvPr>
        </p:nvSpPr>
        <p:spPr>
          <a:xfrm>
            <a:off x="949801" y="1109770"/>
            <a:ext cx="4937760" cy="736282"/>
          </a:xfrm>
        </p:spPr>
        <p:txBody>
          <a:bodyPr>
            <a:normAutofit fontScale="92500" lnSpcReduction="20000"/>
          </a:bodyPr>
          <a:lstStyle/>
          <a:p>
            <a:pPr algn="ctr"/>
            <a:r>
              <a:rPr lang="es-CR" dirty="0"/>
              <a:t>Priorización de sitio </a:t>
            </a:r>
          </a:p>
          <a:p>
            <a:pPr algn="ctr"/>
            <a:r>
              <a:rPr lang="es-CR" dirty="0"/>
              <a:t>(agricultura)</a:t>
            </a:r>
          </a:p>
        </p:txBody>
      </p:sp>
      <p:pic>
        <p:nvPicPr>
          <p:cNvPr id="8" name="Marcador de contenido 7">
            <a:extLst>
              <a:ext uri="{FF2B5EF4-FFF2-40B4-BE49-F238E27FC236}">
                <a16:creationId xmlns:a16="http://schemas.microsoft.com/office/drawing/2014/main" id="{8AF84FED-65C1-473C-85D3-2FD99F2C337E}"/>
              </a:ext>
            </a:extLst>
          </p:cNvPr>
          <p:cNvPicPr>
            <a:picLocks noGrp="1" noChangeAspect="1"/>
          </p:cNvPicPr>
          <p:nvPr>
            <p:ph sz="half" idx="2"/>
          </p:nvPr>
        </p:nvPicPr>
        <p:blipFill>
          <a:blip r:embed="rId3"/>
          <a:stretch>
            <a:fillRect/>
          </a:stretch>
        </p:blipFill>
        <p:spPr>
          <a:xfrm>
            <a:off x="430312" y="1846052"/>
            <a:ext cx="5457249" cy="4454387"/>
          </a:xfrm>
        </p:spPr>
      </p:pic>
      <p:sp>
        <p:nvSpPr>
          <p:cNvPr id="5" name="Marcador de texto 4">
            <a:extLst>
              <a:ext uri="{FF2B5EF4-FFF2-40B4-BE49-F238E27FC236}">
                <a16:creationId xmlns:a16="http://schemas.microsoft.com/office/drawing/2014/main" id="{53167BC5-B8AA-472F-8AB0-37B3025227AF}"/>
              </a:ext>
            </a:extLst>
          </p:cNvPr>
          <p:cNvSpPr>
            <a:spLocks noGrp="1"/>
          </p:cNvSpPr>
          <p:nvPr>
            <p:ph type="body" sz="quarter" idx="3"/>
          </p:nvPr>
        </p:nvSpPr>
        <p:spPr>
          <a:xfrm>
            <a:off x="6184466" y="1093568"/>
            <a:ext cx="4937760" cy="736282"/>
          </a:xfrm>
        </p:spPr>
        <p:txBody>
          <a:bodyPr>
            <a:normAutofit fontScale="92500" lnSpcReduction="20000"/>
          </a:bodyPr>
          <a:lstStyle/>
          <a:p>
            <a:pPr algn="ctr"/>
            <a:r>
              <a:rPr lang="es-CR" dirty="0"/>
              <a:t>Condiciones particulares </a:t>
            </a:r>
          </a:p>
          <a:p>
            <a:pPr algn="ctr"/>
            <a:r>
              <a:rPr lang="es-CR" dirty="0"/>
              <a:t>(contenido de arcilla)</a:t>
            </a:r>
          </a:p>
        </p:txBody>
      </p:sp>
      <p:pic>
        <p:nvPicPr>
          <p:cNvPr id="11" name="Marcador de contenido 10">
            <a:extLst>
              <a:ext uri="{FF2B5EF4-FFF2-40B4-BE49-F238E27FC236}">
                <a16:creationId xmlns:a16="http://schemas.microsoft.com/office/drawing/2014/main" id="{84FF270A-D1A5-4333-94E6-4F322FC27967}"/>
              </a:ext>
            </a:extLst>
          </p:cNvPr>
          <p:cNvPicPr>
            <a:picLocks noGrp="1" noChangeAspect="1"/>
          </p:cNvPicPr>
          <p:nvPr>
            <p:ph sz="quarter" idx="4"/>
          </p:nvPr>
        </p:nvPicPr>
        <p:blipFill>
          <a:blip r:embed="rId4"/>
          <a:stretch>
            <a:fillRect/>
          </a:stretch>
        </p:blipFill>
        <p:spPr>
          <a:xfrm>
            <a:off x="6685021" y="1829849"/>
            <a:ext cx="5250351" cy="4359813"/>
          </a:xfrm>
        </p:spPr>
      </p:pic>
      <p:pic>
        <p:nvPicPr>
          <p:cNvPr id="9" name="Imagen 8">
            <a:extLst>
              <a:ext uri="{FF2B5EF4-FFF2-40B4-BE49-F238E27FC236}">
                <a16:creationId xmlns:a16="http://schemas.microsoft.com/office/drawing/2014/main" id="{18FAFA1D-5302-4B1D-A899-AF0FEC4FF533}"/>
              </a:ext>
            </a:extLst>
          </p:cNvPr>
          <p:cNvPicPr>
            <a:picLocks noChangeAspect="1"/>
          </p:cNvPicPr>
          <p:nvPr/>
        </p:nvPicPr>
        <p:blipFill>
          <a:blip r:embed="rId5"/>
          <a:stretch>
            <a:fillRect/>
          </a:stretch>
        </p:blipFill>
        <p:spPr>
          <a:xfrm>
            <a:off x="430312" y="5278872"/>
            <a:ext cx="4506368" cy="1069605"/>
          </a:xfrm>
          <a:prstGeom prst="rect">
            <a:avLst/>
          </a:prstGeom>
        </p:spPr>
      </p:pic>
      <p:pic>
        <p:nvPicPr>
          <p:cNvPr id="12" name="Imagen 11">
            <a:extLst>
              <a:ext uri="{FF2B5EF4-FFF2-40B4-BE49-F238E27FC236}">
                <a16:creationId xmlns:a16="http://schemas.microsoft.com/office/drawing/2014/main" id="{706A66CA-7A62-45AB-95CC-EC4C6F5B40FF}"/>
              </a:ext>
            </a:extLst>
          </p:cNvPr>
          <p:cNvPicPr>
            <a:picLocks noChangeAspect="1"/>
          </p:cNvPicPr>
          <p:nvPr/>
        </p:nvPicPr>
        <p:blipFill>
          <a:blip r:embed="rId6"/>
          <a:stretch>
            <a:fillRect/>
          </a:stretch>
        </p:blipFill>
        <p:spPr>
          <a:xfrm>
            <a:off x="6685021" y="5232649"/>
            <a:ext cx="3876675" cy="1162050"/>
          </a:xfrm>
          <a:prstGeom prst="rect">
            <a:avLst/>
          </a:prstGeom>
        </p:spPr>
      </p:pic>
    </p:spTree>
    <p:extLst>
      <p:ext uri="{BB962C8B-B14F-4D97-AF65-F5344CB8AC3E}">
        <p14:creationId xmlns:p14="http://schemas.microsoft.com/office/powerpoint/2010/main" val="23546181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out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out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9B08C-1AF7-E8BC-D563-199387A46BF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772278E-94C4-FC84-FB17-99CD03787B9F}"/>
              </a:ext>
            </a:extLst>
          </p:cNvPr>
          <p:cNvSpPr>
            <a:spLocks noGrp="1"/>
          </p:cNvSpPr>
          <p:nvPr>
            <p:ph type="title"/>
          </p:nvPr>
        </p:nvSpPr>
        <p:spPr>
          <a:xfrm>
            <a:off x="1287392" y="182164"/>
            <a:ext cx="10515600" cy="736283"/>
          </a:xfrm>
        </p:spPr>
        <p:txBody>
          <a:bodyPr>
            <a:normAutofit/>
          </a:bodyPr>
          <a:lstStyle/>
          <a:p>
            <a:r>
              <a:rPr lang="es-NI" sz="2000" dirty="0">
                <a:solidFill>
                  <a:schemeClr val="tx1"/>
                </a:solidFill>
                <a:latin typeface="Arial" panose="020B0604020202020204" pitchFamily="34" charset="0"/>
                <a:cs typeface="Arial" panose="020B0604020202020204" pitchFamily="34" charset="0"/>
              </a:rPr>
              <a:t>La aplicación de la metodología en su paso 1 y 2 permite identificar sitios de interés para cosecha de agua </a:t>
            </a:r>
            <a:endParaRPr lang="es-CR" sz="2000" dirty="0">
              <a:solidFill>
                <a:schemeClr val="tx1"/>
              </a:solidFill>
              <a:latin typeface="Arial" panose="020B0604020202020204" pitchFamily="34" charset="0"/>
              <a:cs typeface="Arial" panose="020B0604020202020204" pitchFamily="34" charset="0"/>
            </a:endParaRPr>
          </a:p>
        </p:txBody>
      </p:sp>
      <p:pic>
        <p:nvPicPr>
          <p:cNvPr id="17" name="Imagen 16">
            <a:extLst>
              <a:ext uri="{FF2B5EF4-FFF2-40B4-BE49-F238E27FC236}">
                <a16:creationId xmlns:a16="http://schemas.microsoft.com/office/drawing/2014/main" id="{B2E47167-C594-6122-AD93-8ED91E61A20A}"/>
              </a:ext>
            </a:extLst>
          </p:cNvPr>
          <p:cNvPicPr>
            <a:picLocks noChangeAspect="1"/>
          </p:cNvPicPr>
          <p:nvPr/>
        </p:nvPicPr>
        <p:blipFill rotWithShape="1">
          <a:blip r:embed="rId3"/>
          <a:srcRect b="20864"/>
          <a:stretch/>
        </p:blipFill>
        <p:spPr>
          <a:xfrm>
            <a:off x="833288" y="918448"/>
            <a:ext cx="10579780" cy="5456952"/>
          </a:xfrm>
          <a:prstGeom prst="rect">
            <a:avLst/>
          </a:prstGeom>
        </p:spPr>
      </p:pic>
    </p:spTree>
    <p:extLst>
      <p:ext uri="{BB962C8B-B14F-4D97-AF65-F5344CB8AC3E}">
        <p14:creationId xmlns:p14="http://schemas.microsoft.com/office/powerpoint/2010/main" val="12181078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3D9BFB-98D4-4F76-B98B-0A492ED29AB5}"/>
              </a:ext>
            </a:extLst>
          </p:cNvPr>
          <p:cNvSpPr>
            <a:spLocks noGrp="1"/>
          </p:cNvSpPr>
          <p:nvPr>
            <p:ph type="title"/>
          </p:nvPr>
        </p:nvSpPr>
        <p:spPr>
          <a:xfrm>
            <a:off x="421222" y="376433"/>
            <a:ext cx="4351075" cy="784833"/>
          </a:xfrm>
        </p:spPr>
        <p:txBody>
          <a:bodyPr vert="horz" lIns="91440" tIns="45720" rIns="91440" bIns="45720" rtlCol="0" anchor="b">
            <a:normAutofit/>
          </a:bodyPr>
          <a:lstStyle/>
          <a:p>
            <a:pPr algn="ctr"/>
            <a:r>
              <a:rPr lang="en-US" sz="2000" b="1" dirty="0">
                <a:solidFill>
                  <a:schemeClr val="tx1"/>
                </a:solidFill>
                <a:latin typeface="Arial" panose="020B0604020202020204" pitchFamily="34" charset="0"/>
                <a:cs typeface="Arial" panose="020B0604020202020204" pitchFamily="34" charset="0"/>
              </a:rPr>
              <a:t>Paso 3</a:t>
            </a:r>
            <a:r>
              <a:rPr lang="en-US" sz="2000" dirty="0">
                <a:solidFill>
                  <a:schemeClr val="tx1"/>
                </a:solidFill>
                <a:latin typeface="Arial" panose="020B0604020202020204" pitchFamily="34" charset="0"/>
                <a:cs typeface="Arial" panose="020B0604020202020204" pitchFamily="34" charset="0"/>
              </a:rPr>
              <a:t>: Fase de </a:t>
            </a:r>
            <a:r>
              <a:rPr lang="en-US" sz="2000" dirty="0" err="1">
                <a:solidFill>
                  <a:schemeClr val="tx1"/>
                </a:solidFill>
                <a:latin typeface="Arial" panose="020B0604020202020204" pitchFamily="34" charset="0"/>
                <a:cs typeface="Arial" panose="020B0604020202020204" pitchFamily="34" charset="0"/>
              </a:rPr>
              <a:t>validación</a:t>
            </a:r>
            <a:r>
              <a:rPr lang="en-US" sz="2000" dirty="0">
                <a:solidFill>
                  <a:schemeClr val="tx1"/>
                </a:solidFill>
                <a:latin typeface="Arial" panose="020B0604020202020204" pitchFamily="34" charset="0"/>
                <a:cs typeface="Arial" panose="020B0604020202020204" pitchFamily="34" charset="0"/>
              </a:rPr>
              <a:t> en campo</a:t>
            </a:r>
          </a:p>
        </p:txBody>
      </p:sp>
      <p:sp>
        <p:nvSpPr>
          <p:cNvPr id="3" name="Marcador de contenido 2">
            <a:extLst>
              <a:ext uri="{FF2B5EF4-FFF2-40B4-BE49-F238E27FC236}">
                <a16:creationId xmlns:a16="http://schemas.microsoft.com/office/drawing/2014/main" id="{AC18A027-3E3D-4F30-853C-D47748A86047}"/>
              </a:ext>
            </a:extLst>
          </p:cNvPr>
          <p:cNvSpPr>
            <a:spLocks noGrp="1"/>
          </p:cNvSpPr>
          <p:nvPr>
            <p:ph sz="half" idx="1"/>
          </p:nvPr>
        </p:nvSpPr>
        <p:spPr>
          <a:xfrm>
            <a:off x="188189" y="2219926"/>
            <a:ext cx="4584108" cy="3272324"/>
          </a:xfrm>
        </p:spPr>
        <p:txBody>
          <a:bodyPr vert="horz" lIns="91440" tIns="45720" rIns="91440" bIns="45720" rtlCol="0" anchor="t">
            <a:normAutofit/>
          </a:bodyPr>
          <a:lstStyle/>
          <a:p>
            <a:pPr algn="just"/>
            <a:r>
              <a:rPr lang="en-US" sz="2400" dirty="0"/>
              <a:t>Con base en </a:t>
            </a:r>
            <a:r>
              <a:rPr lang="en-US" sz="2400" dirty="0" err="1"/>
              <a:t>el</a:t>
            </a:r>
            <a:r>
              <a:rPr lang="en-US" sz="2400" dirty="0"/>
              <a:t> </a:t>
            </a:r>
            <a:r>
              <a:rPr lang="en-US" sz="2400" dirty="0" err="1"/>
              <a:t>mapa</a:t>
            </a:r>
            <a:r>
              <a:rPr lang="en-US" sz="2400" dirty="0"/>
              <a:t> de sitios </a:t>
            </a:r>
            <a:r>
              <a:rPr lang="en-US" sz="2400" dirty="0" err="1"/>
              <a:t>potenciales</a:t>
            </a:r>
            <a:r>
              <a:rPr lang="en-US" sz="2400" dirty="0"/>
              <a:t> </a:t>
            </a:r>
            <a:r>
              <a:rPr lang="en-US" sz="2400" dirty="0" err="1"/>
              <a:t>generado</a:t>
            </a:r>
            <a:r>
              <a:rPr lang="en-US" sz="2400" dirty="0"/>
              <a:t>, la </a:t>
            </a:r>
            <a:r>
              <a:rPr lang="en-US" sz="2400" dirty="0" err="1"/>
              <a:t>metodología</a:t>
            </a:r>
            <a:r>
              <a:rPr lang="en-US" sz="2400" dirty="0"/>
              <a:t> </a:t>
            </a:r>
            <a:r>
              <a:rPr lang="en-US" sz="2400" dirty="0" err="1"/>
              <a:t>considera</a:t>
            </a:r>
            <a:r>
              <a:rPr lang="en-US" sz="2400" dirty="0"/>
              <a:t> </a:t>
            </a:r>
            <a:r>
              <a:rPr lang="en-US" sz="2400" dirty="0" err="1"/>
              <a:t>una</a:t>
            </a:r>
            <a:r>
              <a:rPr lang="en-US" sz="2400" dirty="0"/>
              <a:t> </a:t>
            </a:r>
            <a:r>
              <a:rPr lang="en-US" sz="2400" dirty="0" err="1"/>
              <a:t>fase</a:t>
            </a:r>
            <a:r>
              <a:rPr lang="en-US" sz="2400" dirty="0"/>
              <a:t> de campo “</a:t>
            </a:r>
            <a:r>
              <a:rPr lang="en-US" sz="2400" b="1" i="1" dirty="0"/>
              <a:t>in situ</a:t>
            </a:r>
            <a:r>
              <a:rPr lang="en-US" sz="2400" dirty="0"/>
              <a:t>” para </a:t>
            </a:r>
            <a:r>
              <a:rPr lang="en-US" sz="2400" dirty="0" err="1"/>
              <a:t>verificar</a:t>
            </a:r>
            <a:r>
              <a:rPr lang="en-US" sz="2400" dirty="0"/>
              <a:t>:</a:t>
            </a:r>
          </a:p>
          <a:p>
            <a:pPr algn="just"/>
            <a:endParaRPr lang="en-US" sz="1200" dirty="0"/>
          </a:p>
          <a:p>
            <a:pPr lvl="1" algn="just"/>
            <a:r>
              <a:rPr lang="en-US" sz="2200" dirty="0"/>
              <a:t>Uso </a:t>
            </a:r>
            <a:r>
              <a:rPr lang="en-US" sz="2200" dirty="0" err="1"/>
              <a:t>prioritario</a:t>
            </a:r>
            <a:endParaRPr lang="en-US" sz="2200" dirty="0"/>
          </a:p>
          <a:p>
            <a:pPr lvl="1" algn="just"/>
            <a:r>
              <a:rPr lang="en-US" sz="2200" dirty="0" err="1"/>
              <a:t>rango</a:t>
            </a:r>
            <a:r>
              <a:rPr lang="en-US" sz="2200" dirty="0"/>
              <a:t> de </a:t>
            </a:r>
            <a:r>
              <a:rPr lang="en-US" sz="2200" dirty="0" err="1"/>
              <a:t>pendiente</a:t>
            </a:r>
            <a:r>
              <a:rPr lang="en-US" sz="2200" dirty="0"/>
              <a:t> y </a:t>
            </a:r>
          </a:p>
          <a:p>
            <a:pPr lvl="1" algn="just"/>
            <a:r>
              <a:rPr lang="en-US" sz="2200" dirty="0" err="1"/>
              <a:t>textura</a:t>
            </a:r>
            <a:r>
              <a:rPr lang="en-US" sz="2200" dirty="0"/>
              <a:t> del </a:t>
            </a:r>
            <a:r>
              <a:rPr lang="en-US" sz="2200" dirty="0" err="1"/>
              <a:t>suelo</a:t>
            </a:r>
            <a:endParaRPr lang="en-US" sz="2200" dirty="0"/>
          </a:p>
        </p:txBody>
      </p:sp>
      <p:pic>
        <p:nvPicPr>
          <p:cNvPr id="6" name="Imagen 5" descr="Un campo de tierra&#10;&#10;Descripción generada automáticamente">
            <a:extLst>
              <a:ext uri="{FF2B5EF4-FFF2-40B4-BE49-F238E27FC236}">
                <a16:creationId xmlns:a16="http://schemas.microsoft.com/office/drawing/2014/main" id="{1ED7EFAE-8F3B-4625-A9CE-6E7EE22CC14F}"/>
              </a:ext>
            </a:extLst>
          </p:cNvPr>
          <p:cNvPicPr>
            <a:picLocks noChangeAspect="1"/>
          </p:cNvPicPr>
          <p:nvPr/>
        </p:nvPicPr>
        <p:blipFill rotWithShape="1">
          <a:blip r:embed="rId2"/>
          <a:srcRect r="2" b="20390"/>
          <a:stretch/>
        </p:blipFill>
        <p:spPr>
          <a:xfrm>
            <a:off x="5108985" y="3429000"/>
            <a:ext cx="7083015" cy="3383270"/>
          </a:xfrm>
          <a:prstGeom prst="rect">
            <a:avLst/>
          </a:prstGeom>
        </p:spPr>
      </p:pic>
      <p:pic>
        <p:nvPicPr>
          <p:cNvPr id="5" name="Imagen 4" descr="Mapa&#10;&#10;Descripción generada automáticamente">
            <a:extLst>
              <a:ext uri="{FF2B5EF4-FFF2-40B4-BE49-F238E27FC236}">
                <a16:creationId xmlns:a16="http://schemas.microsoft.com/office/drawing/2014/main" id="{258FAE96-B7EB-447D-8326-20CFA0638CDE}"/>
              </a:ext>
            </a:extLst>
          </p:cNvPr>
          <p:cNvPicPr>
            <a:picLocks noChangeAspect="1"/>
          </p:cNvPicPr>
          <p:nvPr/>
        </p:nvPicPr>
        <p:blipFill rotWithShape="1">
          <a:blip r:embed="rId3"/>
          <a:srcRect t="2452" r="-2" b="17912"/>
          <a:stretch/>
        </p:blipFill>
        <p:spPr>
          <a:xfrm>
            <a:off x="5108984" y="-10"/>
            <a:ext cx="7083016" cy="3383280"/>
          </a:xfrm>
          <a:prstGeom prst="rect">
            <a:avLst/>
          </a:prstGeom>
        </p:spPr>
      </p:pic>
    </p:spTree>
    <p:extLst>
      <p:ext uri="{BB962C8B-B14F-4D97-AF65-F5344CB8AC3E}">
        <p14:creationId xmlns:p14="http://schemas.microsoft.com/office/powerpoint/2010/main" val="37940582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286603"/>
            <a:ext cx="10058400" cy="818297"/>
          </a:xfrm>
        </p:spPr>
        <p:txBody>
          <a:bodyPr/>
          <a:lstStyle/>
          <a:p>
            <a:r>
              <a:rPr lang="es-MX" sz="4000" b="1"/>
              <a:t>Introducción</a:t>
            </a:r>
            <a:endParaRPr lang="es-PA" sz="4000" b="1" dirty="0"/>
          </a:p>
        </p:txBody>
      </p:sp>
      <p:sp>
        <p:nvSpPr>
          <p:cNvPr id="3" name="Marcador de contenido 2"/>
          <p:cNvSpPr>
            <a:spLocks noGrp="1"/>
          </p:cNvSpPr>
          <p:nvPr>
            <p:ph idx="1"/>
          </p:nvPr>
        </p:nvSpPr>
        <p:spPr>
          <a:xfrm>
            <a:off x="525780" y="1965114"/>
            <a:ext cx="6217920" cy="4023360"/>
          </a:xfrm>
        </p:spPr>
        <p:txBody>
          <a:bodyPr>
            <a:normAutofit fontScale="92500" lnSpcReduction="20000"/>
          </a:bodyPr>
          <a:lstStyle/>
          <a:p>
            <a:r>
              <a:rPr lang="es-MX" dirty="0"/>
              <a:t>Las medidas de adaptación a la variabilidad climática y el cambio climático requieren eficacia en su implementación, de tal manera que los recursos técnicos, humanos y financieros sean eficientemente administrados y utilizados.</a:t>
            </a:r>
          </a:p>
          <a:p>
            <a:r>
              <a:rPr lang="es-MX" dirty="0"/>
              <a:t>En muchos países la siembra y cosecha de agua está siendo utilizado con mayor énfasis como medida de ACC. Sin embargo, los costos de transacción asociados a su implementación son altos.</a:t>
            </a:r>
          </a:p>
          <a:p>
            <a:r>
              <a:rPr lang="es-MX" dirty="0"/>
              <a:t>La selección de sitios para la cosecha de agua es el punto de partida para el diseño y construcción de obras de cosecha de agua adecuadas y eficientes según el propósito para el cual </a:t>
            </a:r>
            <a:r>
              <a:rPr lang="es-MX" dirty="0" err="1"/>
              <a:t>seran</a:t>
            </a:r>
            <a:r>
              <a:rPr lang="es-MX" dirty="0"/>
              <a:t> establecidas. </a:t>
            </a:r>
          </a:p>
          <a:p>
            <a:r>
              <a:rPr lang="es-MX" dirty="0"/>
              <a:t>Para reducir costos, riesgos e incertidumbres en esta selección de sitios, se han venido utilizando plataformas digitales y geoespaciales como instrumento de apoyo a la toma de decisiones. </a:t>
            </a:r>
          </a:p>
        </p:txBody>
      </p:sp>
      <p:pic>
        <p:nvPicPr>
          <p:cNvPr id="7" name="Picture 2">
            <a:extLst>
              <a:ext uri="{FF2B5EF4-FFF2-40B4-BE49-F238E27FC236}">
                <a16:creationId xmlns:a16="http://schemas.microsoft.com/office/drawing/2014/main" id="{0C087A02-6679-7491-980A-57E2E98703D8}"/>
              </a:ext>
            </a:extLst>
          </p:cNvPr>
          <p:cNvPicPr>
            <a:picLocks noChangeAspect="1"/>
          </p:cNvPicPr>
          <p:nvPr/>
        </p:nvPicPr>
        <p:blipFill>
          <a:blip r:embed="rId2" cstate="screen">
            <a:extLst>
              <a:ext uri="{28A0092B-C50C-407E-A947-70E740481C1C}">
                <a14:useLocalDpi xmlns:a14="http://schemas.microsoft.com/office/drawing/2010/main"/>
              </a:ext>
            </a:extLst>
          </a:blip>
          <a:srcRect l="3829" r="12260" b="-3"/>
          <a:stretch/>
        </p:blipFill>
        <p:spPr>
          <a:xfrm>
            <a:off x="7089040" y="1965114"/>
            <a:ext cx="4963415" cy="3729636"/>
          </a:xfrm>
          <a:prstGeom prst="rect">
            <a:avLst/>
          </a:prstGeom>
        </p:spPr>
      </p:pic>
    </p:spTree>
    <p:extLst>
      <p:ext uri="{BB962C8B-B14F-4D97-AF65-F5344CB8AC3E}">
        <p14:creationId xmlns:p14="http://schemas.microsoft.com/office/powerpoint/2010/main" val="3089233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6E0039-1718-DDE1-68E2-9A2DCA68389B}"/>
              </a:ext>
            </a:extLst>
          </p:cNvPr>
          <p:cNvSpPr>
            <a:spLocks noGrp="1"/>
          </p:cNvSpPr>
          <p:nvPr>
            <p:ph type="title"/>
          </p:nvPr>
        </p:nvSpPr>
        <p:spPr>
          <a:xfrm>
            <a:off x="135057" y="273077"/>
            <a:ext cx="6775395" cy="775565"/>
          </a:xfrm>
        </p:spPr>
        <p:txBody>
          <a:bodyPr vert="horz" lIns="91440" tIns="45720" rIns="91440" bIns="45720" rtlCol="0" anchor="ctr">
            <a:noAutofit/>
          </a:bodyPr>
          <a:lstStyle/>
          <a:p>
            <a:pPr algn="ctr"/>
            <a:r>
              <a:rPr lang="en-US" sz="2800" dirty="0">
                <a:latin typeface="Arial" panose="020B0604020202020204" pitchFamily="34" charset="0"/>
                <a:cs typeface="Arial" panose="020B0604020202020204" pitchFamily="34" charset="0"/>
              </a:rPr>
              <a:t>Plataforma Web</a:t>
            </a:r>
            <a:br>
              <a:rPr lang="en-US" sz="2800" dirty="0">
                <a:latin typeface="Arial" panose="020B0604020202020204" pitchFamily="34" charset="0"/>
                <a:cs typeface="Arial" panose="020B0604020202020204" pitchFamily="34" charset="0"/>
              </a:rPr>
            </a:br>
            <a:r>
              <a:rPr lang="en-US" sz="2800" dirty="0">
                <a:solidFill>
                  <a:srgbClr val="FFFFFF"/>
                </a:solidFill>
                <a:latin typeface="Arial" panose="020B0604020202020204" pitchFamily="34" charset="0"/>
                <a:cs typeface="Arial" panose="020B0604020202020204" pitchFamily="34" charset="0"/>
                <a:hlinkClick r:id="rId2"/>
              </a:rPr>
              <a:t>https://cosechah2o.web.app/sign-in</a:t>
            </a:r>
            <a:r>
              <a:rPr lang="en-US" sz="2800" dirty="0">
                <a:solidFill>
                  <a:srgbClr val="FFFFFF"/>
                </a:solidFill>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a:t>
            </a:r>
          </a:p>
        </p:txBody>
      </p:sp>
      <p:pic>
        <p:nvPicPr>
          <p:cNvPr id="8" name="Marcador de contenido 7" descr="Interfaz de usuario gráfica, Aplicación, Sitio web&#10;&#10;Descripción generada automáticamente">
            <a:extLst>
              <a:ext uri="{FF2B5EF4-FFF2-40B4-BE49-F238E27FC236}">
                <a16:creationId xmlns:a16="http://schemas.microsoft.com/office/drawing/2014/main" id="{89B86A6C-AAA6-57CE-87ED-BB75AB0968B1}"/>
              </a:ext>
            </a:extLst>
          </p:cNvPr>
          <p:cNvPicPr>
            <a:picLocks noGrp="1" noChangeAspect="1"/>
          </p:cNvPicPr>
          <p:nvPr>
            <p:ph idx="1"/>
          </p:nvPr>
        </p:nvPicPr>
        <p:blipFill rotWithShape="1">
          <a:blip r:embed="rId3"/>
          <a:srcRect r="1" b="949"/>
          <a:stretch/>
        </p:blipFill>
        <p:spPr>
          <a:xfrm>
            <a:off x="471917" y="2080769"/>
            <a:ext cx="6291821" cy="3066157"/>
          </a:xfrm>
          <a:prstGeom prst="rect">
            <a:avLst/>
          </a:prstGeom>
          <a:ln w="19050">
            <a:solidFill>
              <a:schemeClr val="tx1"/>
            </a:solidFill>
            <a:miter lim="800000"/>
          </a:ln>
        </p:spPr>
      </p:pic>
      <p:pic>
        <p:nvPicPr>
          <p:cNvPr id="3" name="Imagen 2">
            <a:extLst>
              <a:ext uri="{FF2B5EF4-FFF2-40B4-BE49-F238E27FC236}">
                <a16:creationId xmlns:a16="http://schemas.microsoft.com/office/drawing/2014/main" id="{7CF52A63-EF52-EA57-05F7-9F4FCFC9AEBE}"/>
              </a:ext>
            </a:extLst>
          </p:cNvPr>
          <p:cNvPicPr>
            <a:picLocks noChangeAspect="1"/>
          </p:cNvPicPr>
          <p:nvPr/>
        </p:nvPicPr>
        <p:blipFill rotWithShape="1">
          <a:blip r:embed="rId4"/>
          <a:srcRect t="1028" r="35653"/>
          <a:stretch/>
        </p:blipFill>
        <p:spPr>
          <a:xfrm>
            <a:off x="7446249" y="1048642"/>
            <a:ext cx="4516840" cy="3699449"/>
          </a:xfrm>
          <a:prstGeom prst="rect">
            <a:avLst/>
          </a:prstGeom>
        </p:spPr>
      </p:pic>
      <p:cxnSp>
        <p:nvCxnSpPr>
          <p:cNvPr id="5" name="Conector recto 4">
            <a:extLst>
              <a:ext uri="{FF2B5EF4-FFF2-40B4-BE49-F238E27FC236}">
                <a16:creationId xmlns:a16="http://schemas.microsoft.com/office/drawing/2014/main" id="{D584A348-AF1D-81E0-644E-22981E53BEE9}"/>
              </a:ext>
            </a:extLst>
          </p:cNvPr>
          <p:cNvCxnSpPr/>
          <p:nvPr/>
        </p:nvCxnSpPr>
        <p:spPr>
          <a:xfrm>
            <a:off x="7104993" y="481253"/>
            <a:ext cx="0" cy="581890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51FE0437-AB46-5224-C96A-22AE6EA5055D}"/>
              </a:ext>
            </a:extLst>
          </p:cNvPr>
          <p:cNvSpPr txBox="1"/>
          <p:nvPr/>
        </p:nvSpPr>
        <p:spPr>
          <a:xfrm>
            <a:off x="9303029" y="525422"/>
            <a:ext cx="1070660" cy="523220"/>
          </a:xfrm>
          <a:prstGeom prst="rect">
            <a:avLst/>
          </a:prstGeom>
          <a:noFill/>
        </p:spPr>
        <p:txBody>
          <a:bodyPr wrap="square">
            <a:spAutoFit/>
          </a:bodyPr>
          <a:lstStyle/>
          <a:p>
            <a:pPr algn="ctr"/>
            <a:r>
              <a:rPr lang="en-US" sz="2800" dirty="0">
                <a:solidFill>
                  <a:srgbClr val="002060"/>
                </a:solidFill>
                <a:latin typeface="Arial" panose="020B0604020202020204" pitchFamily="34" charset="0"/>
                <a:cs typeface="Arial" panose="020B0604020202020204" pitchFamily="34" charset="0"/>
              </a:rPr>
              <a:t>APP</a:t>
            </a:r>
            <a:endParaRPr lang="es-CR" sz="2800" dirty="0">
              <a:solidFill>
                <a:srgbClr val="002060"/>
              </a:solidFill>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0D54D723-442C-BF74-1BEA-9B1D599CBFA7}"/>
              </a:ext>
            </a:extLst>
          </p:cNvPr>
          <p:cNvSpPr txBox="1"/>
          <p:nvPr/>
        </p:nvSpPr>
        <p:spPr>
          <a:xfrm>
            <a:off x="576597" y="5317095"/>
            <a:ext cx="6097656" cy="369332"/>
          </a:xfrm>
          <a:prstGeom prst="rect">
            <a:avLst/>
          </a:prstGeom>
          <a:noFill/>
        </p:spPr>
        <p:txBody>
          <a:bodyPr wrap="square">
            <a:spAutoFit/>
          </a:bodyPr>
          <a:lstStyle/>
          <a:p>
            <a:r>
              <a:rPr lang="es-NI" dirty="0"/>
              <a:t>https://hub-cosecha-de-agua-geocatie.hub.arcgis.com/</a:t>
            </a:r>
          </a:p>
        </p:txBody>
      </p:sp>
      <p:sp>
        <p:nvSpPr>
          <p:cNvPr id="4" name="CuadroTexto 3">
            <a:extLst>
              <a:ext uri="{FF2B5EF4-FFF2-40B4-BE49-F238E27FC236}">
                <a16:creationId xmlns:a16="http://schemas.microsoft.com/office/drawing/2014/main" id="{61116A56-2743-A0C0-4C09-39F4C37FA0AC}"/>
              </a:ext>
            </a:extLst>
          </p:cNvPr>
          <p:cNvSpPr txBox="1"/>
          <p:nvPr/>
        </p:nvSpPr>
        <p:spPr>
          <a:xfrm>
            <a:off x="7446249" y="4748091"/>
            <a:ext cx="4169154" cy="1477328"/>
          </a:xfrm>
          <a:prstGeom prst="rect">
            <a:avLst/>
          </a:prstGeom>
          <a:noFill/>
        </p:spPr>
        <p:txBody>
          <a:bodyPr wrap="square">
            <a:spAutoFit/>
          </a:bodyPr>
          <a:lstStyle/>
          <a:p>
            <a:r>
              <a:rPr lang="es-NI" dirty="0"/>
              <a:t>La metodología esta desarrollada para la zona central y pacifica de Nicaragua, pero contando con capas de información y siguiendo el protocolo ya definido se pueden abrir capítulos para otras zonas</a:t>
            </a:r>
          </a:p>
        </p:txBody>
      </p:sp>
      <p:sp>
        <p:nvSpPr>
          <p:cNvPr id="10" name="CuadroTexto 9">
            <a:extLst>
              <a:ext uri="{FF2B5EF4-FFF2-40B4-BE49-F238E27FC236}">
                <a16:creationId xmlns:a16="http://schemas.microsoft.com/office/drawing/2014/main" id="{783E814A-4375-DEE0-8F6A-F672EE7F97A5}"/>
              </a:ext>
            </a:extLst>
          </p:cNvPr>
          <p:cNvSpPr txBox="1"/>
          <p:nvPr/>
        </p:nvSpPr>
        <p:spPr>
          <a:xfrm>
            <a:off x="578253" y="5686427"/>
            <a:ext cx="6096000" cy="646331"/>
          </a:xfrm>
          <a:prstGeom prst="rect">
            <a:avLst/>
          </a:prstGeom>
          <a:noFill/>
        </p:spPr>
        <p:txBody>
          <a:bodyPr wrap="square">
            <a:spAutoFit/>
          </a:bodyPr>
          <a:lstStyle/>
          <a:p>
            <a:r>
              <a:rPr lang="es-NI" dirty="0"/>
              <a:t>https://www.researchgate.net/publication/363710098_Herramienta_Geoespacial_para_cosecha_de_agua</a:t>
            </a:r>
          </a:p>
        </p:txBody>
      </p:sp>
    </p:spTree>
    <p:extLst>
      <p:ext uri="{BB962C8B-B14F-4D97-AF65-F5344CB8AC3E}">
        <p14:creationId xmlns:p14="http://schemas.microsoft.com/office/powerpoint/2010/main" val="21135254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DC1CF-ED14-EC3F-E76F-5FE748C75EB8}"/>
            </a:ext>
          </a:extLst>
        </p:cNvPr>
        <p:cNvGrpSpPr/>
        <p:nvPr/>
      </p:nvGrpSpPr>
      <p:grpSpPr>
        <a:xfrm>
          <a:off x="0" y="0"/>
          <a:ext cx="0" cy="0"/>
          <a:chOff x="0" y="0"/>
          <a:chExt cx="0" cy="0"/>
        </a:xfrm>
      </p:grpSpPr>
      <p:pic>
        <p:nvPicPr>
          <p:cNvPr id="13" name="Imagen 12">
            <a:extLst>
              <a:ext uri="{FF2B5EF4-FFF2-40B4-BE49-F238E27FC236}">
                <a16:creationId xmlns:a16="http://schemas.microsoft.com/office/drawing/2014/main" id="{F1AA6D26-028D-2E66-4DDE-69F99F5A0C0D}"/>
              </a:ext>
            </a:extLst>
          </p:cNvPr>
          <p:cNvPicPr>
            <a:picLocks noChangeAspect="1"/>
          </p:cNvPicPr>
          <p:nvPr/>
        </p:nvPicPr>
        <p:blipFill>
          <a:blip r:embed="rId2"/>
          <a:stretch>
            <a:fillRect/>
          </a:stretch>
        </p:blipFill>
        <p:spPr>
          <a:xfrm>
            <a:off x="0" y="0"/>
            <a:ext cx="12192000" cy="6858000"/>
          </a:xfrm>
          <a:prstGeom prst="rect">
            <a:avLst/>
          </a:prstGeom>
        </p:spPr>
      </p:pic>
      <p:sp>
        <p:nvSpPr>
          <p:cNvPr id="14" name="Marcador de contenido 2">
            <a:extLst>
              <a:ext uri="{FF2B5EF4-FFF2-40B4-BE49-F238E27FC236}">
                <a16:creationId xmlns:a16="http://schemas.microsoft.com/office/drawing/2014/main" id="{72542247-77CF-9B87-ABD3-2B090C1D396F}"/>
              </a:ext>
            </a:extLst>
          </p:cNvPr>
          <p:cNvSpPr txBox="1">
            <a:spLocks/>
          </p:cNvSpPr>
          <p:nvPr/>
        </p:nvSpPr>
        <p:spPr>
          <a:xfrm>
            <a:off x="806255" y="238726"/>
            <a:ext cx="4584108" cy="3272324"/>
          </a:xfrm>
          <a:prstGeom prst="rect">
            <a:avLst/>
          </a:prstGeom>
        </p:spPr>
        <p:txBody>
          <a:bodyPr vert="horz" lIns="91440" tIns="45720" rIns="9144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just"/>
            <a:r>
              <a:rPr lang="en-US" sz="2400" dirty="0" err="1"/>
              <a:t>Resultados</a:t>
            </a:r>
            <a:r>
              <a:rPr lang="en-US" sz="2400" dirty="0"/>
              <a:t> finales de </a:t>
            </a:r>
            <a:r>
              <a:rPr lang="en-US" sz="2400" dirty="0" err="1"/>
              <a:t>construcción</a:t>
            </a:r>
            <a:r>
              <a:rPr lang="en-US" sz="2400" dirty="0"/>
              <a:t> de </a:t>
            </a:r>
            <a:r>
              <a:rPr lang="en-US" sz="2400" dirty="0" err="1"/>
              <a:t>obras</a:t>
            </a:r>
            <a:r>
              <a:rPr lang="en-US" sz="2400" dirty="0"/>
              <a:t> en Nicaragua-Proyecto Cosecha de Agua</a:t>
            </a:r>
            <a:endParaRPr lang="en-US" sz="2200" dirty="0"/>
          </a:p>
        </p:txBody>
      </p:sp>
    </p:spTree>
    <p:extLst>
      <p:ext uri="{BB962C8B-B14F-4D97-AF65-F5344CB8AC3E}">
        <p14:creationId xmlns:p14="http://schemas.microsoft.com/office/powerpoint/2010/main" val="39008829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2E784-720C-515C-E657-63379653C44E}"/>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470C6F8-F772-7772-1AD6-E92BE3C57DE5}"/>
              </a:ext>
            </a:extLst>
          </p:cNvPr>
          <p:cNvPicPr>
            <a:picLocks noChangeAspect="1"/>
          </p:cNvPicPr>
          <p:nvPr/>
        </p:nvPicPr>
        <p:blipFill>
          <a:blip r:embed="rId2"/>
          <a:stretch>
            <a:fillRect/>
          </a:stretch>
        </p:blipFill>
        <p:spPr>
          <a:xfrm>
            <a:off x="0" y="0"/>
            <a:ext cx="12192000" cy="6858000"/>
          </a:xfrm>
          <a:prstGeom prst="rect">
            <a:avLst/>
          </a:prstGeom>
        </p:spPr>
      </p:pic>
      <p:grpSp>
        <p:nvGrpSpPr>
          <p:cNvPr id="2" name="Group 22">
            <a:extLst>
              <a:ext uri="{FF2B5EF4-FFF2-40B4-BE49-F238E27FC236}">
                <a16:creationId xmlns:a16="http://schemas.microsoft.com/office/drawing/2014/main" id="{86E620B2-ADE2-8882-9250-3B9843465701}"/>
              </a:ext>
            </a:extLst>
          </p:cNvPr>
          <p:cNvGrpSpPr/>
          <p:nvPr/>
        </p:nvGrpSpPr>
        <p:grpSpPr>
          <a:xfrm>
            <a:off x="4788361" y="5814319"/>
            <a:ext cx="6969183" cy="1043681"/>
            <a:chOff x="4788361" y="5814319"/>
            <a:chExt cx="6969183" cy="1043681"/>
          </a:xfrm>
        </p:grpSpPr>
        <p:pic>
          <p:nvPicPr>
            <p:cNvPr id="4" name="Graphic 10">
              <a:extLst>
                <a:ext uri="{FF2B5EF4-FFF2-40B4-BE49-F238E27FC236}">
                  <a16:creationId xmlns:a16="http://schemas.microsoft.com/office/drawing/2014/main" id="{576C953F-25D0-F206-40EA-D72DE427853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788361" y="5872585"/>
              <a:ext cx="5321241" cy="985415"/>
            </a:xfrm>
            <a:prstGeom prst="rect">
              <a:avLst/>
            </a:prstGeom>
          </p:spPr>
        </p:pic>
        <p:grpSp>
          <p:nvGrpSpPr>
            <p:cNvPr id="5" name="Group 15">
              <a:extLst>
                <a:ext uri="{FF2B5EF4-FFF2-40B4-BE49-F238E27FC236}">
                  <a16:creationId xmlns:a16="http://schemas.microsoft.com/office/drawing/2014/main" id="{CCB5186C-4876-0AEB-3B06-A336D6D517DC}"/>
                </a:ext>
              </a:extLst>
            </p:cNvPr>
            <p:cNvGrpSpPr/>
            <p:nvPr/>
          </p:nvGrpSpPr>
          <p:grpSpPr>
            <a:xfrm>
              <a:off x="8163012" y="5814319"/>
              <a:ext cx="3594532" cy="808238"/>
              <a:chOff x="8014156" y="5749098"/>
              <a:chExt cx="3594532" cy="808238"/>
            </a:xfrm>
          </p:grpSpPr>
          <p:sp>
            <p:nvSpPr>
              <p:cNvPr id="6" name="Rectangle 7">
                <a:extLst>
                  <a:ext uri="{FF2B5EF4-FFF2-40B4-BE49-F238E27FC236}">
                    <a16:creationId xmlns:a16="http://schemas.microsoft.com/office/drawing/2014/main" id="{A5EBF5BD-D938-6128-A7FC-074B8ADAC758}"/>
                  </a:ext>
                </a:extLst>
              </p:cNvPr>
              <p:cNvSpPr/>
              <p:nvPr/>
            </p:nvSpPr>
            <p:spPr>
              <a:xfrm>
                <a:off x="8014156" y="5749098"/>
                <a:ext cx="3594532" cy="808238"/>
              </a:xfrm>
              <a:prstGeom prst="rect">
                <a:avLst/>
              </a:prstGeom>
              <a:solidFill>
                <a:schemeClr val="bg1">
                  <a:alpha val="521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BCD38EE-7DCE-077C-4229-BF93D1510E42}"/>
                  </a:ext>
                </a:extLst>
              </p:cNvPr>
              <p:cNvSpPr/>
              <p:nvPr/>
            </p:nvSpPr>
            <p:spPr>
              <a:xfrm>
                <a:off x="8073871" y="5844766"/>
                <a:ext cx="3534817" cy="584775"/>
              </a:xfrm>
              <a:prstGeom prst="rect">
                <a:avLst/>
              </a:prstGeom>
            </p:spPr>
            <p:txBody>
              <a:bodyPr wrap="square">
                <a:spAutoFit/>
              </a:bodyPr>
              <a:lstStyle/>
              <a:p>
                <a:pPr algn="ctr" defTabSz="685849">
                  <a:defRPr/>
                </a:pPr>
                <a:r>
                  <a:rPr lang="es-NI" sz="1600" dirty="0">
                    <a:solidFill>
                      <a:prstClr val="black"/>
                    </a:solidFill>
                  </a:rPr>
                  <a:t>Buen uso del agua para fines  agrícolas/pecuarios con riego por goteo</a:t>
                </a:r>
                <a:endParaRPr lang="en-US" sz="1600" dirty="0">
                  <a:solidFill>
                    <a:prstClr val="black"/>
                  </a:solidFill>
                </a:endParaRPr>
              </a:p>
            </p:txBody>
          </p:sp>
        </p:grpSp>
      </p:grpSp>
      <p:grpSp>
        <p:nvGrpSpPr>
          <p:cNvPr id="8" name="Group 21">
            <a:extLst>
              <a:ext uri="{FF2B5EF4-FFF2-40B4-BE49-F238E27FC236}">
                <a16:creationId xmlns:a16="http://schemas.microsoft.com/office/drawing/2014/main" id="{3BEA2516-9D80-C19A-25E4-147912921986}"/>
              </a:ext>
            </a:extLst>
          </p:cNvPr>
          <p:cNvGrpSpPr/>
          <p:nvPr/>
        </p:nvGrpSpPr>
        <p:grpSpPr>
          <a:xfrm>
            <a:off x="950335" y="5621720"/>
            <a:ext cx="6119178" cy="808238"/>
            <a:chOff x="950335" y="5621720"/>
            <a:chExt cx="6119178" cy="808238"/>
          </a:xfrm>
        </p:grpSpPr>
        <p:grpSp>
          <p:nvGrpSpPr>
            <p:cNvPr id="9" name="Group 14">
              <a:extLst>
                <a:ext uri="{FF2B5EF4-FFF2-40B4-BE49-F238E27FC236}">
                  <a16:creationId xmlns:a16="http://schemas.microsoft.com/office/drawing/2014/main" id="{DECCA8CD-502E-4726-A755-935E6E398517}"/>
                </a:ext>
              </a:extLst>
            </p:cNvPr>
            <p:cNvGrpSpPr/>
            <p:nvPr/>
          </p:nvGrpSpPr>
          <p:grpSpPr>
            <a:xfrm>
              <a:off x="950335" y="5621720"/>
              <a:ext cx="3594532" cy="808238"/>
              <a:chOff x="1185064" y="5677524"/>
              <a:chExt cx="3594532" cy="808238"/>
            </a:xfrm>
          </p:grpSpPr>
          <p:sp>
            <p:nvSpPr>
              <p:cNvPr id="11" name="Rectangle 34">
                <a:extLst>
                  <a:ext uri="{FF2B5EF4-FFF2-40B4-BE49-F238E27FC236}">
                    <a16:creationId xmlns:a16="http://schemas.microsoft.com/office/drawing/2014/main" id="{F8427C99-42E8-35F5-698D-20DCF0AA3BFA}"/>
                  </a:ext>
                </a:extLst>
              </p:cNvPr>
              <p:cNvSpPr/>
              <p:nvPr/>
            </p:nvSpPr>
            <p:spPr>
              <a:xfrm>
                <a:off x="1185064" y="5677524"/>
                <a:ext cx="3594532" cy="808238"/>
              </a:xfrm>
              <a:prstGeom prst="rect">
                <a:avLst/>
              </a:prstGeom>
              <a:solidFill>
                <a:schemeClr val="bg1">
                  <a:alpha val="521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35">
                <a:extLst>
                  <a:ext uri="{FF2B5EF4-FFF2-40B4-BE49-F238E27FC236}">
                    <a16:creationId xmlns:a16="http://schemas.microsoft.com/office/drawing/2014/main" id="{055D00F1-C069-F768-FAEC-80972348BBCF}"/>
                  </a:ext>
                </a:extLst>
              </p:cNvPr>
              <p:cNvSpPr/>
              <p:nvPr/>
            </p:nvSpPr>
            <p:spPr>
              <a:xfrm>
                <a:off x="1607821" y="5773192"/>
                <a:ext cx="2982257" cy="584775"/>
              </a:xfrm>
              <a:prstGeom prst="rect">
                <a:avLst/>
              </a:prstGeom>
            </p:spPr>
            <p:txBody>
              <a:bodyPr wrap="square">
                <a:spAutoFit/>
              </a:bodyPr>
              <a:lstStyle/>
              <a:p>
                <a:pPr algn="ctr" defTabSz="685849">
                  <a:defRPr/>
                </a:pPr>
                <a:r>
                  <a:rPr lang="es-NI" sz="1600" dirty="0">
                    <a:solidFill>
                      <a:prstClr val="black"/>
                    </a:solidFill>
                  </a:rPr>
                  <a:t>Buen manejo de la obra, corona, dique, vertedero, mantenimiento</a:t>
                </a:r>
              </a:p>
            </p:txBody>
          </p:sp>
        </p:grpSp>
        <p:pic>
          <p:nvPicPr>
            <p:cNvPr id="10" name="Graphic 8">
              <a:extLst>
                <a:ext uri="{FF2B5EF4-FFF2-40B4-BE49-F238E27FC236}">
                  <a16:creationId xmlns:a16="http://schemas.microsoft.com/office/drawing/2014/main" id="{F3AE5BE6-DD87-2B1B-4F89-DB59C5B4F8D9}"/>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295766" y="5661854"/>
              <a:ext cx="1773747" cy="394166"/>
            </a:xfrm>
            <a:prstGeom prst="rect">
              <a:avLst/>
            </a:prstGeom>
          </p:spPr>
        </p:pic>
      </p:grpSp>
      <p:grpSp>
        <p:nvGrpSpPr>
          <p:cNvPr id="13" name="Group 16">
            <a:extLst>
              <a:ext uri="{FF2B5EF4-FFF2-40B4-BE49-F238E27FC236}">
                <a16:creationId xmlns:a16="http://schemas.microsoft.com/office/drawing/2014/main" id="{3F8CAD18-63B2-092B-47E2-C7AA3CE0BB15}"/>
              </a:ext>
            </a:extLst>
          </p:cNvPr>
          <p:cNvGrpSpPr/>
          <p:nvPr/>
        </p:nvGrpSpPr>
        <p:grpSpPr>
          <a:xfrm>
            <a:off x="-29136" y="2016428"/>
            <a:ext cx="10135696" cy="3682515"/>
            <a:chOff x="-29136" y="2016428"/>
            <a:chExt cx="10135696" cy="3682515"/>
          </a:xfrm>
        </p:grpSpPr>
        <p:sp>
          <p:nvSpPr>
            <p:cNvPr id="14" name="Rectangle 38">
              <a:extLst>
                <a:ext uri="{FF2B5EF4-FFF2-40B4-BE49-F238E27FC236}">
                  <a16:creationId xmlns:a16="http://schemas.microsoft.com/office/drawing/2014/main" id="{FD6B9175-536F-0BE8-9C64-7BD01C1E7B77}"/>
                </a:ext>
              </a:extLst>
            </p:cNvPr>
            <p:cNvSpPr/>
            <p:nvPr/>
          </p:nvSpPr>
          <p:spPr>
            <a:xfrm>
              <a:off x="939608" y="2016428"/>
              <a:ext cx="5458416" cy="808238"/>
            </a:xfrm>
            <a:prstGeom prst="rect">
              <a:avLst/>
            </a:prstGeom>
            <a:solidFill>
              <a:schemeClr val="bg1">
                <a:alpha val="521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39">
              <a:extLst>
                <a:ext uri="{FF2B5EF4-FFF2-40B4-BE49-F238E27FC236}">
                  <a16:creationId xmlns:a16="http://schemas.microsoft.com/office/drawing/2014/main" id="{E98B4790-FFFF-B5F1-74DA-4EB64B681633}"/>
                </a:ext>
              </a:extLst>
            </p:cNvPr>
            <p:cNvSpPr/>
            <p:nvPr/>
          </p:nvSpPr>
          <p:spPr>
            <a:xfrm>
              <a:off x="1185064" y="2109573"/>
              <a:ext cx="5202936" cy="830997"/>
            </a:xfrm>
            <a:prstGeom prst="rect">
              <a:avLst/>
            </a:prstGeom>
          </p:spPr>
          <p:txBody>
            <a:bodyPr wrap="square">
              <a:spAutoFit/>
            </a:bodyPr>
            <a:lstStyle/>
            <a:p>
              <a:pPr algn="ctr" defTabSz="685849">
                <a:defRPr/>
              </a:pPr>
              <a:r>
                <a:rPr lang="es-NI" sz="1600" dirty="0">
                  <a:solidFill>
                    <a:prstClr val="black"/>
                  </a:solidFill>
                </a:rPr>
                <a:t>Buen manejo de la zona de escurrimiento/recarga  (reforestación, conservación regeneración natural, protección de bosques y suelos)</a:t>
              </a:r>
            </a:p>
          </p:txBody>
        </p:sp>
        <p:pic>
          <p:nvPicPr>
            <p:cNvPr id="16" name="Graphic 23">
              <a:extLst>
                <a:ext uri="{FF2B5EF4-FFF2-40B4-BE49-F238E27FC236}">
                  <a16:creationId xmlns:a16="http://schemas.microsoft.com/office/drawing/2014/main" id="{B092F0D5-21E6-4229-DE5C-CC6199F589E4}"/>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9136" y="2644158"/>
              <a:ext cx="10135696" cy="3054785"/>
            </a:xfrm>
            <a:prstGeom prst="rect">
              <a:avLst/>
            </a:prstGeom>
          </p:spPr>
        </p:pic>
        <p:pic>
          <p:nvPicPr>
            <p:cNvPr id="17" name="Graphic 13">
              <a:extLst>
                <a:ext uri="{FF2B5EF4-FFF2-40B4-BE49-F238E27FC236}">
                  <a16:creationId xmlns:a16="http://schemas.microsoft.com/office/drawing/2014/main" id="{DDA90963-D484-0BA0-0459-8376966312A6}"/>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306200" y="3452396"/>
              <a:ext cx="8361669" cy="2101285"/>
            </a:xfrm>
            <a:prstGeom prst="rect">
              <a:avLst/>
            </a:prstGeom>
          </p:spPr>
        </p:pic>
      </p:grpSp>
    </p:spTree>
    <p:extLst>
      <p:ext uri="{BB962C8B-B14F-4D97-AF65-F5344CB8AC3E}">
        <p14:creationId xmlns:p14="http://schemas.microsoft.com/office/powerpoint/2010/main" val="204775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NI"/>
          </a:p>
        </p:txBody>
      </p:sp>
      <p:sp>
        <p:nvSpPr>
          <p:cNvPr id="16" name="Rectangle 15">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NI"/>
          </a:p>
        </p:txBody>
      </p:sp>
      <p:cxnSp>
        <p:nvCxnSpPr>
          <p:cNvPr id="18" name="Straight Connector 17">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ángulo 4">
            <a:extLst>
              <a:ext uri="{FF2B5EF4-FFF2-40B4-BE49-F238E27FC236}">
                <a16:creationId xmlns:a16="http://schemas.microsoft.com/office/drawing/2014/main" id="{D3D6BB89-BD44-2D99-5BFB-176B74E043F2}"/>
              </a:ext>
            </a:extLst>
          </p:cNvPr>
          <p:cNvSpPr/>
          <p:nvPr/>
        </p:nvSpPr>
        <p:spPr>
          <a:xfrm>
            <a:off x="825500" y="394886"/>
            <a:ext cx="10632803" cy="1052024"/>
          </a:xfrm>
          <a:prstGeom prst="rect">
            <a:avLst/>
          </a:prstGeom>
        </p:spPr>
        <p:txBody>
          <a:bodyPr vert="horz" lIns="91440" tIns="45720" rIns="91440" bIns="45720" rtlCol="0" anchor="b">
            <a:noAutofit/>
          </a:bodyPr>
          <a:lstStyle/>
          <a:p>
            <a:pPr marR="0" lvl="0" indent="0" defTabSz="914400" fontAlgn="auto">
              <a:lnSpc>
                <a:spcPct val="85000"/>
              </a:lnSpc>
              <a:spcBef>
                <a:spcPct val="0"/>
              </a:spcBef>
              <a:spcAft>
                <a:spcPts val="600"/>
              </a:spcAft>
              <a:buClrTx/>
              <a:buSzTx/>
              <a:tabLst/>
              <a:defRPr/>
            </a:pPr>
            <a:r>
              <a:rPr lang="en-US" sz="4000" kern="1200" spc="-50" baseline="0" dirty="0">
                <a:solidFill>
                  <a:schemeClr val="tx1">
                    <a:lumMod val="75000"/>
                    <a:lumOff val="25000"/>
                  </a:schemeClr>
                </a:solidFill>
                <a:latin typeface="+mj-lt"/>
                <a:ea typeface="+mj-ea"/>
                <a:cs typeface="+mj-cs"/>
              </a:rPr>
              <a:t>Cosecha de </a:t>
            </a:r>
            <a:r>
              <a:rPr lang="en-US" sz="4000" kern="1200" spc="-50" baseline="0" dirty="0" err="1">
                <a:solidFill>
                  <a:schemeClr val="tx1">
                    <a:lumMod val="75000"/>
                    <a:lumOff val="25000"/>
                  </a:schemeClr>
                </a:solidFill>
                <a:latin typeface="+mj-lt"/>
                <a:ea typeface="+mj-ea"/>
                <a:cs typeface="+mj-cs"/>
              </a:rPr>
              <a:t>agua</a:t>
            </a:r>
            <a:r>
              <a:rPr lang="en-US" sz="4000" kern="1200" spc="-50" baseline="0" dirty="0">
                <a:solidFill>
                  <a:schemeClr val="tx1">
                    <a:lumMod val="75000"/>
                    <a:lumOff val="25000"/>
                  </a:schemeClr>
                </a:solidFill>
                <a:latin typeface="+mj-lt"/>
                <a:ea typeface="+mj-ea"/>
                <a:cs typeface="+mj-cs"/>
              </a:rPr>
              <a:t> para </a:t>
            </a:r>
            <a:r>
              <a:rPr lang="en-US" sz="4000" kern="1200" spc="-50" baseline="0" dirty="0" err="1">
                <a:solidFill>
                  <a:schemeClr val="tx1">
                    <a:lumMod val="75000"/>
                    <a:lumOff val="25000"/>
                  </a:schemeClr>
                </a:solidFill>
                <a:latin typeface="+mj-lt"/>
                <a:ea typeface="+mj-ea"/>
                <a:cs typeface="+mj-cs"/>
              </a:rPr>
              <a:t>establecimiento</a:t>
            </a:r>
            <a:r>
              <a:rPr lang="en-US" sz="4000" kern="1200" spc="-50" baseline="0" dirty="0">
                <a:solidFill>
                  <a:schemeClr val="tx1">
                    <a:lumMod val="75000"/>
                    <a:lumOff val="25000"/>
                  </a:schemeClr>
                </a:solidFill>
                <a:latin typeface="+mj-lt"/>
                <a:ea typeface="+mj-ea"/>
                <a:cs typeface="+mj-cs"/>
              </a:rPr>
              <a:t> </a:t>
            </a:r>
          </a:p>
          <a:p>
            <a:pPr marR="0" lvl="0" indent="0" defTabSz="914400" fontAlgn="auto">
              <a:lnSpc>
                <a:spcPct val="85000"/>
              </a:lnSpc>
              <a:spcBef>
                <a:spcPct val="0"/>
              </a:spcBef>
              <a:spcAft>
                <a:spcPts val="600"/>
              </a:spcAft>
              <a:buClrTx/>
              <a:buSzTx/>
              <a:tabLst/>
              <a:defRPr/>
            </a:pPr>
            <a:r>
              <a:rPr lang="en-US" sz="4000" kern="1200" spc="-50" baseline="0" dirty="0">
                <a:solidFill>
                  <a:schemeClr val="tx1">
                    <a:lumMod val="75000"/>
                    <a:lumOff val="25000"/>
                  </a:schemeClr>
                </a:solidFill>
                <a:latin typeface="+mj-lt"/>
                <a:ea typeface="+mj-ea"/>
                <a:cs typeface="+mj-cs"/>
              </a:rPr>
              <a:t>de</a:t>
            </a:r>
            <a:r>
              <a:rPr lang="en-US" sz="4000" kern="1200" spc="-50" baseline="0" dirty="0">
                <a:solidFill>
                  <a:schemeClr val="tx1">
                    <a:lumMod val="75000"/>
                    <a:lumOff val="25000"/>
                  </a:schemeClr>
                </a:solidFill>
                <a:effectLst/>
                <a:latin typeface="+mj-lt"/>
                <a:ea typeface="+mj-ea"/>
                <a:cs typeface="+mj-cs"/>
              </a:rPr>
              <a:t> sistemas silvopastoriles</a:t>
            </a:r>
            <a:endParaRPr kumimoji="0" lang="en-US" sz="4000" b="1" i="0" u="none" strike="noStrike" kern="1200" cap="none" spc="-50" normalizeH="0" baseline="0" noProof="0" dirty="0">
              <a:ln>
                <a:noFill/>
              </a:ln>
              <a:solidFill>
                <a:schemeClr val="tx1">
                  <a:lumMod val="75000"/>
                  <a:lumOff val="25000"/>
                </a:schemeClr>
              </a:solidFill>
              <a:effectLst/>
              <a:uLnTx/>
              <a:uFillTx/>
              <a:latin typeface="+mj-lt"/>
              <a:ea typeface="+mj-ea"/>
              <a:cs typeface="+mj-cs"/>
            </a:endParaRPr>
          </a:p>
        </p:txBody>
      </p:sp>
      <p:cxnSp>
        <p:nvCxnSpPr>
          <p:cNvPr id="22" name="Straight Connector 21">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E392EE56-D14C-2102-3C7E-DB8FB57DB676}"/>
              </a:ext>
            </a:extLst>
          </p:cNvPr>
          <p:cNvSpPr txBox="1"/>
          <p:nvPr/>
        </p:nvSpPr>
        <p:spPr>
          <a:xfrm>
            <a:off x="775426" y="1817751"/>
            <a:ext cx="10632803" cy="2030739"/>
          </a:xfrm>
          <a:prstGeom prst="rect">
            <a:avLst/>
          </a:prstGeom>
        </p:spPr>
        <p:txBody>
          <a:bodyPr vert="horz" lIns="0" tIns="45720" rIns="0" bIns="45720" rtlCol="0">
            <a:noAutofit/>
          </a:bodyPr>
          <a:lstStyle/>
          <a:p>
            <a:pPr defTabSz="914400">
              <a:lnSpc>
                <a:spcPct val="90000"/>
              </a:lnSpc>
              <a:spcBef>
                <a:spcPts val="600"/>
              </a:spcBef>
              <a:spcAft>
                <a:spcPts val="600"/>
              </a:spcAft>
              <a:buClr>
                <a:schemeClr val="accent1"/>
              </a:buClr>
              <a:buFont typeface="Calibri" panose="020F0502020204030204" pitchFamily="34" charset="0"/>
            </a:pPr>
            <a:r>
              <a:rPr lang="es-NI" sz="2000" dirty="0">
                <a:solidFill>
                  <a:schemeClr val="tx1">
                    <a:lumMod val="75000"/>
                    <a:lumOff val="25000"/>
                  </a:schemeClr>
                </a:solidFill>
                <a:effectLst/>
              </a:rPr>
              <a:t>El establecimiento de cosecha de agua para sistemas silvopastoriles depende de varios elementos:</a:t>
            </a:r>
          </a:p>
          <a:p>
            <a:pPr defTabSz="914400">
              <a:lnSpc>
                <a:spcPct val="90000"/>
              </a:lnSpc>
              <a:spcBef>
                <a:spcPts val="600"/>
              </a:spcBef>
              <a:spcAft>
                <a:spcPts val="600"/>
              </a:spcAft>
              <a:buClr>
                <a:schemeClr val="accent1"/>
              </a:buClr>
              <a:buFont typeface="Calibri" panose="020F0502020204030204" pitchFamily="34" charset="0"/>
            </a:pPr>
            <a:r>
              <a:rPr lang="es-NI" sz="2000" dirty="0">
                <a:solidFill>
                  <a:schemeClr val="tx1">
                    <a:lumMod val="75000"/>
                    <a:lumOff val="25000"/>
                  </a:schemeClr>
                </a:solidFill>
              </a:rPr>
              <a:t>a) </a:t>
            </a:r>
            <a:r>
              <a:rPr lang="es-NI" sz="2000" dirty="0">
                <a:solidFill>
                  <a:schemeClr val="tx1">
                    <a:lumMod val="75000"/>
                    <a:lumOff val="25000"/>
                  </a:schemeClr>
                </a:solidFill>
                <a:effectLst/>
              </a:rPr>
              <a:t> </a:t>
            </a:r>
            <a:r>
              <a:rPr lang="es-NI" sz="2000" noProof="0" dirty="0">
                <a:solidFill>
                  <a:schemeClr val="tx1">
                    <a:lumMod val="75000"/>
                    <a:lumOff val="25000"/>
                  </a:schemeClr>
                </a:solidFill>
                <a:effectLst/>
              </a:rPr>
              <a:t>La cantidad y tipo de </a:t>
            </a:r>
            <a:r>
              <a:rPr lang="es-NI" sz="2000" noProof="0" dirty="0">
                <a:solidFill>
                  <a:schemeClr val="tx1">
                    <a:lumMod val="75000"/>
                    <a:lumOff val="25000"/>
                  </a:schemeClr>
                </a:solidFill>
              </a:rPr>
              <a:t>ganado que se desea abrevar y alimentar.</a:t>
            </a:r>
          </a:p>
          <a:p>
            <a:pPr defTabSz="914400">
              <a:lnSpc>
                <a:spcPct val="90000"/>
              </a:lnSpc>
              <a:spcBef>
                <a:spcPts val="600"/>
              </a:spcBef>
              <a:spcAft>
                <a:spcPts val="600"/>
              </a:spcAft>
              <a:buClr>
                <a:schemeClr val="accent1"/>
              </a:buClr>
              <a:buFont typeface="Calibri" panose="020F0502020204030204" pitchFamily="34" charset="0"/>
            </a:pPr>
            <a:r>
              <a:rPr lang="es-NI" sz="2000" dirty="0">
                <a:solidFill>
                  <a:schemeClr val="tx1">
                    <a:lumMod val="75000"/>
                    <a:lumOff val="25000"/>
                  </a:schemeClr>
                </a:solidFill>
              </a:rPr>
              <a:t>b) La proyección de crecimiento del hato ganadero. </a:t>
            </a:r>
          </a:p>
          <a:p>
            <a:pPr defTabSz="914400">
              <a:lnSpc>
                <a:spcPct val="90000"/>
              </a:lnSpc>
              <a:spcBef>
                <a:spcPts val="600"/>
              </a:spcBef>
              <a:spcAft>
                <a:spcPts val="600"/>
              </a:spcAft>
              <a:buClr>
                <a:schemeClr val="accent1"/>
              </a:buClr>
              <a:buFont typeface="Calibri" panose="020F0502020204030204" pitchFamily="34" charset="0"/>
            </a:pPr>
            <a:r>
              <a:rPr lang="es-NI" sz="2000" dirty="0">
                <a:solidFill>
                  <a:schemeClr val="tx1">
                    <a:lumMod val="75000"/>
                    <a:lumOff val="25000"/>
                  </a:schemeClr>
                </a:solidFill>
              </a:rPr>
              <a:t>c</a:t>
            </a:r>
            <a:r>
              <a:rPr lang="es-NI" sz="2000" dirty="0">
                <a:solidFill>
                  <a:schemeClr val="tx1">
                    <a:lumMod val="75000"/>
                    <a:lumOff val="25000"/>
                  </a:schemeClr>
                </a:solidFill>
                <a:effectLst/>
              </a:rPr>
              <a:t>) La duración de la época crítica con déficit de agua en la finca.</a:t>
            </a:r>
          </a:p>
        </p:txBody>
      </p:sp>
      <p:sp>
        <p:nvSpPr>
          <p:cNvPr id="24" name="Rectangle 23">
            <a:extLst>
              <a:ext uri="{FF2B5EF4-FFF2-40B4-BE49-F238E27FC236}">
                <a16:creationId xmlns:a16="http://schemas.microsoft.com/office/drawing/2014/main" id="{6329CBCE-21AE-419D-AC1F-8ACF510A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NI"/>
          </a:p>
        </p:txBody>
      </p:sp>
      <p:sp>
        <p:nvSpPr>
          <p:cNvPr id="26" name="Rectangle 25">
            <a:extLst>
              <a:ext uri="{FF2B5EF4-FFF2-40B4-BE49-F238E27FC236}">
                <a16:creationId xmlns:a16="http://schemas.microsoft.com/office/drawing/2014/main" id="{FF2DA012-1414-493D-888F-5D99D0BDA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NI"/>
          </a:p>
        </p:txBody>
      </p:sp>
      <p:grpSp>
        <p:nvGrpSpPr>
          <p:cNvPr id="7" name="Grupo 6">
            <a:extLst>
              <a:ext uri="{FF2B5EF4-FFF2-40B4-BE49-F238E27FC236}">
                <a16:creationId xmlns:a16="http://schemas.microsoft.com/office/drawing/2014/main" id="{00CC260F-0A80-F0A9-9024-4826A3437D12}"/>
              </a:ext>
            </a:extLst>
          </p:cNvPr>
          <p:cNvGrpSpPr/>
          <p:nvPr/>
        </p:nvGrpSpPr>
        <p:grpSpPr>
          <a:xfrm>
            <a:off x="0" y="3544133"/>
            <a:ext cx="12191999" cy="3313868"/>
            <a:chOff x="0" y="3544133"/>
            <a:chExt cx="12191999" cy="3313868"/>
          </a:xfrm>
        </p:grpSpPr>
        <p:pic>
          <p:nvPicPr>
            <p:cNvPr id="2" name="Picture 1">
              <a:extLst>
                <a:ext uri="{FF2B5EF4-FFF2-40B4-BE49-F238E27FC236}">
                  <a16:creationId xmlns:a16="http://schemas.microsoft.com/office/drawing/2014/main" id="{4C5421F3-3F53-4A64-0069-0C88C0E92076}"/>
                </a:ext>
              </a:extLst>
            </p:cNvPr>
            <p:cNvPicPr>
              <a:picLocks noChangeAspect="1"/>
            </p:cNvPicPr>
            <p:nvPr/>
          </p:nvPicPr>
          <p:blipFill>
            <a:blip r:embed="rId2" cstate="print">
              <a:extLst>
                <a:ext uri="{28A0092B-C50C-407E-A947-70E740481C1C}">
                  <a14:useLocalDpi xmlns:a14="http://schemas.microsoft.com/office/drawing/2010/main" val="0"/>
                </a:ext>
              </a:extLst>
            </a:blip>
            <a:srcRect l="1" r="25089"/>
            <a:stretch/>
          </p:blipFill>
          <p:spPr>
            <a:xfrm>
              <a:off x="0" y="3624748"/>
              <a:ext cx="4164059" cy="3233252"/>
            </a:xfrm>
            <a:prstGeom prst="rect">
              <a:avLst/>
            </a:prstGeom>
          </p:spPr>
        </p:pic>
        <p:pic>
          <p:nvPicPr>
            <p:cNvPr id="3" name="Picture 2">
              <a:extLst>
                <a:ext uri="{FF2B5EF4-FFF2-40B4-BE49-F238E27FC236}">
                  <a16:creationId xmlns:a16="http://schemas.microsoft.com/office/drawing/2014/main" id="{AC709BA3-8F2F-3423-2B97-36C9B1AA14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1615"/>
            <a:stretch/>
          </p:blipFill>
          <p:spPr>
            <a:xfrm>
              <a:off x="4253100" y="3562335"/>
              <a:ext cx="3847824" cy="3295665"/>
            </a:xfrm>
            <a:prstGeom prst="rect">
              <a:avLst/>
            </a:prstGeom>
          </p:spPr>
        </p:pic>
        <p:pic>
          <p:nvPicPr>
            <p:cNvPr id="4" name="Picture 12">
              <a:extLst>
                <a:ext uri="{FF2B5EF4-FFF2-40B4-BE49-F238E27FC236}">
                  <a16:creationId xmlns:a16="http://schemas.microsoft.com/office/drawing/2014/main" id="{5C76E336-72F4-0A0B-BCBA-D7ED21BE3E24}"/>
                </a:ext>
              </a:extLst>
            </p:cNvPr>
            <p:cNvPicPr>
              <a:picLocks noChangeAspect="1"/>
            </p:cNvPicPr>
            <p:nvPr/>
          </p:nvPicPr>
          <p:blipFill>
            <a:blip r:embed="rId4" cstate="screen">
              <a:extLst>
                <a:ext uri="{28A0092B-C50C-407E-A947-70E740481C1C}">
                  <a14:useLocalDpi xmlns:a14="http://schemas.microsoft.com/office/drawing/2010/main"/>
                </a:ext>
              </a:extLst>
            </a:blip>
            <a:srcRect l="15238"/>
            <a:stretch/>
          </p:blipFill>
          <p:spPr>
            <a:xfrm>
              <a:off x="8189965" y="3544133"/>
              <a:ext cx="4002034" cy="3313868"/>
            </a:xfrm>
            <a:prstGeom prst="rect">
              <a:avLst/>
            </a:prstGeom>
          </p:spPr>
        </p:pic>
      </p:grpSp>
    </p:spTree>
    <p:extLst>
      <p:ext uri="{BB962C8B-B14F-4D97-AF65-F5344CB8AC3E}">
        <p14:creationId xmlns:p14="http://schemas.microsoft.com/office/powerpoint/2010/main" val="1510201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79A0E-71F7-FAD1-E8F4-ACBD37B6152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0D6743E-9227-4ABA-9CC5-8A16582E3B2F}"/>
              </a:ext>
            </a:extLst>
          </p:cNvPr>
          <p:cNvSpPr>
            <a:spLocks noGrp="1"/>
          </p:cNvSpPr>
          <p:nvPr>
            <p:ph type="title"/>
          </p:nvPr>
        </p:nvSpPr>
        <p:spPr>
          <a:xfrm>
            <a:off x="525780" y="142505"/>
            <a:ext cx="10485120" cy="981446"/>
          </a:xfrm>
        </p:spPr>
        <p:txBody>
          <a:bodyPr>
            <a:noAutofit/>
          </a:bodyPr>
          <a:lstStyle/>
          <a:p>
            <a:r>
              <a:rPr lang="es-MX" sz="4000" b="1" dirty="0"/>
              <a:t>Paso 1. Determinar el presupuesto de agua para consumo animal</a:t>
            </a:r>
            <a:endParaRPr lang="es-PA" sz="4000" b="1" dirty="0"/>
          </a:p>
        </p:txBody>
      </p:sp>
      <p:sp>
        <p:nvSpPr>
          <p:cNvPr id="9" name="CuadroTexto 8">
            <a:extLst>
              <a:ext uri="{FF2B5EF4-FFF2-40B4-BE49-F238E27FC236}">
                <a16:creationId xmlns:a16="http://schemas.microsoft.com/office/drawing/2014/main" id="{606E9BCE-2F3E-A6C0-EA53-4FFE09B81F8F}"/>
              </a:ext>
            </a:extLst>
          </p:cNvPr>
          <p:cNvSpPr txBox="1"/>
          <p:nvPr/>
        </p:nvSpPr>
        <p:spPr>
          <a:xfrm>
            <a:off x="4160322" y="5602238"/>
            <a:ext cx="1935678" cy="981447"/>
          </a:xfrm>
          <a:prstGeom prst="rect">
            <a:avLst/>
          </a:prstGeom>
        </p:spPr>
        <p:txBody>
          <a:bodyPr vert="horz" lIns="0" tIns="45720" rIns="0" bIns="45720" rtlCol="0">
            <a:noAutofit/>
          </a:bodyPr>
          <a:lstStyle/>
          <a:p>
            <a:pPr defTabSz="914400">
              <a:lnSpc>
                <a:spcPct val="90000"/>
              </a:lnSpc>
              <a:spcBef>
                <a:spcPts val="600"/>
              </a:spcBef>
              <a:spcAft>
                <a:spcPts val="600"/>
              </a:spcAft>
              <a:buClr>
                <a:schemeClr val="accent1"/>
              </a:buClr>
              <a:buFont typeface="Calibri" panose="020F0502020204030204" pitchFamily="34" charset="0"/>
            </a:pPr>
            <a:r>
              <a:rPr lang="es-NI" sz="2000" dirty="0">
                <a:solidFill>
                  <a:schemeClr val="tx1">
                    <a:lumMod val="75000"/>
                    <a:lumOff val="25000"/>
                  </a:schemeClr>
                </a:solidFill>
                <a:effectLst/>
              </a:rPr>
              <a:t>Tamaño del Hato:</a:t>
            </a:r>
          </a:p>
          <a:p>
            <a:pPr defTabSz="914400">
              <a:lnSpc>
                <a:spcPct val="90000"/>
              </a:lnSpc>
              <a:spcBef>
                <a:spcPts val="600"/>
              </a:spcBef>
              <a:spcAft>
                <a:spcPts val="600"/>
              </a:spcAft>
              <a:buClr>
                <a:schemeClr val="accent1"/>
              </a:buClr>
              <a:buFont typeface="Calibri" panose="020F0502020204030204" pitchFamily="34" charset="0"/>
            </a:pPr>
            <a:r>
              <a:rPr lang="es-NI" sz="2000" dirty="0">
                <a:solidFill>
                  <a:schemeClr val="tx1">
                    <a:lumMod val="75000"/>
                    <a:lumOff val="25000"/>
                  </a:schemeClr>
                </a:solidFill>
                <a:effectLst/>
              </a:rPr>
              <a:t> </a:t>
            </a:r>
            <a:r>
              <a:rPr lang="es-NI" sz="2400" b="1" dirty="0">
                <a:solidFill>
                  <a:schemeClr val="tx1">
                    <a:lumMod val="75000"/>
                    <a:lumOff val="25000"/>
                  </a:schemeClr>
                </a:solidFill>
                <a:effectLst/>
              </a:rPr>
              <a:t>63 cabezas</a:t>
            </a:r>
          </a:p>
        </p:txBody>
      </p:sp>
      <p:sp>
        <p:nvSpPr>
          <p:cNvPr id="10" name="CuadroTexto 9">
            <a:extLst>
              <a:ext uri="{FF2B5EF4-FFF2-40B4-BE49-F238E27FC236}">
                <a16:creationId xmlns:a16="http://schemas.microsoft.com/office/drawing/2014/main" id="{9C792DC2-FA5C-119F-1A23-ACE2B9A056E1}"/>
              </a:ext>
            </a:extLst>
          </p:cNvPr>
          <p:cNvSpPr txBox="1"/>
          <p:nvPr/>
        </p:nvSpPr>
        <p:spPr>
          <a:xfrm>
            <a:off x="8142018" y="5243321"/>
            <a:ext cx="2073647" cy="981447"/>
          </a:xfrm>
          <a:prstGeom prst="rect">
            <a:avLst/>
          </a:prstGeom>
        </p:spPr>
        <p:txBody>
          <a:bodyPr vert="horz" lIns="0" tIns="45720" rIns="0" bIns="45720" rtlCol="0">
            <a:noAutofit/>
          </a:bodyPr>
          <a:lstStyle/>
          <a:p>
            <a:pPr defTabSz="914400">
              <a:lnSpc>
                <a:spcPct val="90000"/>
              </a:lnSpc>
              <a:spcBef>
                <a:spcPts val="600"/>
              </a:spcBef>
              <a:spcAft>
                <a:spcPts val="600"/>
              </a:spcAft>
              <a:buClr>
                <a:schemeClr val="accent1"/>
              </a:buClr>
              <a:buFont typeface="Calibri" panose="020F0502020204030204" pitchFamily="34" charset="0"/>
            </a:pPr>
            <a:r>
              <a:rPr lang="es-NI" sz="2000" dirty="0">
                <a:solidFill>
                  <a:schemeClr val="tx1">
                    <a:lumMod val="75000"/>
                    <a:lumOff val="25000"/>
                  </a:schemeClr>
                </a:solidFill>
                <a:effectLst/>
              </a:rPr>
              <a:t>Requerimiento de agua para abrevar:</a:t>
            </a:r>
          </a:p>
          <a:p>
            <a:pPr defTabSz="914400">
              <a:lnSpc>
                <a:spcPct val="90000"/>
              </a:lnSpc>
              <a:spcBef>
                <a:spcPts val="600"/>
              </a:spcBef>
              <a:spcAft>
                <a:spcPts val="600"/>
              </a:spcAft>
              <a:buClr>
                <a:schemeClr val="accent1"/>
              </a:buClr>
              <a:buFont typeface="Calibri" panose="020F0502020204030204" pitchFamily="34" charset="0"/>
            </a:pPr>
            <a:r>
              <a:rPr lang="es-NI" sz="2000" dirty="0">
                <a:solidFill>
                  <a:schemeClr val="tx1">
                    <a:lumMod val="75000"/>
                    <a:lumOff val="25000"/>
                  </a:schemeClr>
                </a:solidFill>
                <a:effectLst/>
              </a:rPr>
              <a:t> </a:t>
            </a:r>
            <a:r>
              <a:rPr lang="es-NI" sz="2400" b="1" dirty="0">
                <a:solidFill>
                  <a:schemeClr val="tx1">
                    <a:lumMod val="75000"/>
                    <a:lumOff val="25000"/>
                  </a:schemeClr>
                </a:solidFill>
              </a:rPr>
              <a:t>260</a:t>
            </a:r>
            <a:r>
              <a:rPr lang="es-NI" sz="2400" b="1" dirty="0">
                <a:solidFill>
                  <a:schemeClr val="tx1">
                    <a:lumMod val="75000"/>
                    <a:lumOff val="25000"/>
                  </a:schemeClr>
                </a:solidFill>
                <a:effectLst/>
              </a:rPr>
              <a:t> m</a:t>
            </a:r>
            <a:r>
              <a:rPr lang="es-NI" sz="2400" b="1" dirty="0">
                <a:solidFill>
                  <a:schemeClr val="tx1">
                    <a:lumMod val="75000"/>
                    <a:lumOff val="25000"/>
                  </a:schemeClr>
                </a:solidFill>
                <a:effectLst/>
                <a:latin typeface="Calibri" panose="020F0502020204030204" pitchFamily="34" charset="0"/>
                <a:cs typeface="Calibri" panose="020F0502020204030204" pitchFamily="34" charset="0"/>
              </a:rPr>
              <a:t>³</a:t>
            </a:r>
            <a:endParaRPr lang="es-NI" sz="2400" b="1" dirty="0">
              <a:solidFill>
                <a:schemeClr val="tx1">
                  <a:lumMod val="75000"/>
                  <a:lumOff val="25000"/>
                </a:schemeClr>
              </a:solidFill>
              <a:effectLst/>
            </a:endParaRPr>
          </a:p>
        </p:txBody>
      </p:sp>
      <p:sp>
        <p:nvSpPr>
          <p:cNvPr id="11" name="CuadroTexto 10">
            <a:extLst>
              <a:ext uri="{FF2B5EF4-FFF2-40B4-BE49-F238E27FC236}">
                <a16:creationId xmlns:a16="http://schemas.microsoft.com/office/drawing/2014/main" id="{F02EA5FC-6CF6-FA55-0015-1829F00F0C89}"/>
              </a:ext>
            </a:extLst>
          </p:cNvPr>
          <p:cNvSpPr txBox="1"/>
          <p:nvPr/>
        </p:nvSpPr>
        <p:spPr>
          <a:xfrm>
            <a:off x="939511" y="5602239"/>
            <a:ext cx="2073647" cy="621660"/>
          </a:xfrm>
          <a:prstGeom prst="rect">
            <a:avLst/>
          </a:prstGeom>
        </p:spPr>
        <p:txBody>
          <a:bodyPr vert="horz" lIns="0" tIns="45720" rIns="0" bIns="45720" rtlCol="0">
            <a:noAutofit/>
          </a:bodyPr>
          <a:lstStyle/>
          <a:p>
            <a:pPr defTabSz="914400">
              <a:lnSpc>
                <a:spcPct val="90000"/>
              </a:lnSpc>
              <a:spcBef>
                <a:spcPts val="600"/>
              </a:spcBef>
              <a:spcAft>
                <a:spcPts val="600"/>
              </a:spcAft>
              <a:buClr>
                <a:schemeClr val="accent1"/>
              </a:buClr>
              <a:buFont typeface="Calibri" panose="020F0502020204030204" pitchFamily="34" charset="0"/>
            </a:pPr>
            <a:r>
              <a:rPr lang="es-NI" sz="2000" dirty="0">
                <a:solidFill>
                  <a:schemeClr val="tx1">
                    <a:lumMod val="75000"/>
                    <a:lumOff val="25000"/>
                  </a:schemeClr>
                </a:solidFill>
                <a:effectLst/>
              </a:rPr>
              <a:t>Tiempo para abrevar:</a:t>
            </a:r>
            <a:r>
              <a:rPr lang="es-NI" sz="2400" b="1" dirty="0">
                <a:solidFill>
                  <a:schemeClr val="tx1">
                    <a:lumMod val="75000"/>
                    <a:lumOff val="25000"/>
                  </a:schemeClr>
                </a:solidFill>
                <a:effectLst/>
              </a:rPr>
              <a:t> 120 días</a:t>
            </a:r>
            <a:endParaRPr lang="es-NI" sz="2000" dirty="0">
              <a:solidFill>
                <a:schemeClr val="tx1">
                  <a:lumMod val="75000"/>
                  <a:lumOff val="25000"/>
                </a:schemeClr>
              </a:solidFill>
              <a:effectLst/>
            </a:endParaRPr>
          </a:p>
        </p:txBody>
      </p:sp>
      <p:graphicFrame>
        <p:nvGraphicFramePr>
          <p:cNvPr id="7" name="Objeto 6">
            <a:extLst>
              <a:ext uri="{FF2B5EF4-FFF2-40B4-BE49-F238E27FC236}">
                <a16:creationId xmlns:a16="http://schemas.microsoft.com/office/drawing/2014/main" id="{C948A992-66AA-578E-2BCE-05374FCB7952}"/>
              </a:ext>
            </a:extLst>
          </p:cNvPr>
          <p:cNvGraphicFramePr>
            <a:graphicFrameLocks noChangeAspect="1"/>
          </p:cNvGraphicFramePr>
          <p:nvPr>
            <p:extLst>
              <p:ext uri="{D42A27DB-BD31-4B8C-83A1-F6EECF244321}">
                <p14:modId xmlns:p14="http://schemas.microsoft.com/office/powerpoint/2010/main" val="3947827748"/>
              </p:ext>
            </p:extLst>
          </p:nvPr>
        </p:nvGraphicFramePr>
        <p:xfrm>
          <a:off x="158750" y="1540644"/>
          <a:ext cx="11874500" cy="3644900"/>
        </p:xfrm>
        <a:graphic>
          <a:graphicData uri="http://schemas.openxmlformats.org/presentationml/2006/ole">
            <mc:AlternateContent xmlns:mc="http://schemas.openxmlformats.org/markup-compatibility/2006">
              <mc:Choice xmlns:v="urn:schemas-microsoft-com:vml" Requires="v">
                <p:oleObj name="Worksheet" r:id="rId2" imgW="11874441" imgH="3644992" progId="Excel.Sheet.12">
                  <p:embed/>
                </p:oleObj>
              </mc:Choice>
              <mc:Fallback>
                <p:oleObj name="Worksheet" r:id="rId2" imgW="11874441" imgH="3644992" progId="Excel.Sheet.12">
                  <p:embed/>
                  <p:pic>
                    <p:nvPicPr>
                      <p:cNvPr id="0" name=""/>
                      <p:cNvPicPr/>
                      <p:nvPr/>
                    </p:nvPicPr>
                    <p:blipFill>
                      <a:blip r:embed="rId3"/>
                      <a:stretch>
                        <a:fillRect/>
                      </a:stretch>
                    </p:blipFill>
                    <p:spPr>
                      <a:xfrm>
                        <a:off x="158750" y="1540644"/>
                        <a:ext cx="11874500" cy="3644900"/>
                      </a:xfrm>
                      <a:prstGeom prst="rect">
                        <a:avLst/>
                      </a:prstGeom>
                      <a:ln>
                        <a:solidFill>
                          <a:schemeClr val="accent1"/>
                        </a:solidFill>
                      </a:ln>
                    </p:spPr>
                  </p:pic>
                </p:oleObj>
              </mc:Fallback>
            </mc:AlternateContent>
          </a:graphicData>
        </a:graphic>
      </p:graphicFrame>
    </p:spTree>
    <p:extLst>
      <p:ext uri="{BB962C8B-B14F-4D97-AF65-F5344CB8AC3E}">
        <p14:creationId xmlns:p14="http://schemas.microsoft.com/office/powerpoint/2010/main" val="42506291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ADDEB-CF09-210F-032F-09D54B197E1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60FF82E-B4C9-5DF0-5D25-40E6C6B5A654}"/>
              </a:ext>
            </a:extLst>
          </p:cNvPr>
          <p:cNvSpPr>
            <a:spLocks noGrp="1"/>
          </p:cNvSpPr>
          <p:nvPr>
            <p:ph type="title"/>
          </p:nvPr>
        </p:nvSpPr>
        <p:spPr>
          <a:xfrm>
            <a:off x="525780" y="142505"/>
            <a:ext cx="10485120" cy="981446"/>
          </a:xfrm>
        </p:spPr>
        <p:txBody>
          <a:bodyPr>
            <a:noAutofit/>
          </a:bodyPr>
          <a:lstStyle/>
          <a:p>
            <a:r>
              <a:rPr lang="es-MX" sz="4000" b="1" dirty="0"/>
              <a:t>Paso 2. Determinar el presupuesto de alimentación en época seca</a:t>
            </a:r>
            <a:endParaRPr lang="es-PA" sz="4000" b="1" dirty="0"/>
          </a:p>
        </p:txBody>
      </p:sp>
      <p:sp>
        <p:nvSpPr>
          <p:cNvPr id="9" name="CuadroTexto 8">
            <a:extLst>
              <a:ext uri="{FF2B5EF4-FFF2-40B4-BE49-F238E27FC236}">
                <a16:creationId xmlns:a16="http://schemas.microsoft.com/office/drawing/2014/main" id="{6F7D911A-E30A-CE4D-478D-659F9C891296}"/>
              </a:ext>
            </a:extLst>
          </p:cNvPr>
          <p:cNvSpPr txBox="1"/>
          <p:nvPr/>
        </p:nvSpPr>
        <p:spPr>
          <a:xfrm>
            <a:off x="910438" y="4768086"/>
            <a:ext cx="10100461" cy="390509"/>
          </a:xfrm>
          <a:prstGeom prst="rect">
            <a:avLst/>
          </a:prstGeom>
        </p:spPr>
        <p:txBody>
          <a:bodyPr vert="horz" lIns="0" tIns="45720" rIns="0" bIns="45720" rtlCol="0">
            <a:noAutofit/>
          </a:bodyPr>
          <a:lstStyle/>
          <a:p>
            <a:pPr marL="342900" indent="-342900" defTabSz="914400">
              <a:lnSpc>
                <a:spcPct val="90000"/>
              </a:lnSpc>
              <a:spcBef>
                <a:spcPts val="600"/>
              </a:spcBef>
              <a:spcAft>
                <a:spcPts val="600"/>
              </a:spcAft>
              <a:buClr>
                <a:schemeClr val="accent1"/>
              </a:buClr>
              <a:buFont typeface="Wingdings" panose="05000000000000000000" pitchFamily="2" charset="2"/>
              <a:buChar char="§"/>
            </a:pPr>
            <a:r>
              <a:rPr lang="es-ES" sz="2000" dirty="0">
                <a:solidFill>
                  <a:schemeClr val="tx1">
                    <a:lumMod val="75000"/>
                    <a:lumOff val="25000"/>
                  </a:schemeClr>
                </a:solidFill>
                <a:effectLst/>
              </a:rPr>
              <a:t>Requerimiento estimado de alimentación verde para un hato de 63 cabezas: 390780 kg</a:t>
            </a:r>
            <a:endParaRPr lang="es-NI" sz="2400" b="1" dirty="0">
              <a:solidFill>
                <a:schemeClr val="tx1">
                  <a:lumMod val="75000"/>
                  <a:lumOff val="25000"/>
                </a:schemeClr>
              </a:solidFill>
              <a:effectLst/>
            </a:endParaRPr>
          </a:p>
        </p:txBody>
      </p:sp>
      <p:sp>
        <p:nvSpPr>
          <p:cNvPr id="10" name="CuadroTexto 9">
            <a:extLst>
              <a:ext uri="{FF2B5EF4-FFF2-40B4-BE49-F238E27FC236}">
                <a16:creationId xmlns:a16="http://schemas.microsoft.com/office/drawing/2014/main" id="{41C0FDAB-01F3-396A-07B1-B7A3F86F73A7}"/>
              </a:ext>
            </a:extLst>
          </p:cNvPr>
          <p:cNvSpPr txBox="1"/>
          <p:nvPr/>
        </p:nvSpPr>
        <p:spPr>
          <a:xfrm>
            <a:off x="910438" y="5241978"/>
            <a:ext cx="7945693" cy="557637"/>
          </a:xfrm>
          <a:prstGeom prst="rect">
            <a:avLst/>
          </a:prstGeom>
        </p:spPr>
        <p:txBody>
          <a:bodyPr vert="horz" lIns="0" tIns="45720" rIns="0" bIns="45720" rtlCol="0">
            <a:noAutofit/>
          </a:bodyPr>
          <a:lstStyle/>
          <a:p>
            <a:pPr marL="342900" indent="-342900" defTabSz="914400">
              <a:lnSpc>
                <a:spcPct val="90000"/>
              </a:lnSpc>
              <a:spcBef>
                <a:spcPts val="600"/>
              </a:spcBef>
              <a:spcAft>
                <a:spcPts val="600"/>
              </a:spcAft>
              <a:buClr>
                <a:schemeClr val="accent1"/>
              </a:buClr>
              <a:buFont typeface="Wingdings" panose="05000000000000000000" pitchFamily="2" charset="2"/>
              <a:buChar char="§"/>
            </a:pPr>
            <a:r>
              <a:rPr lang="es-NI" sz="2000" dirty="0">
                <a:solidFill>
                  <a:schemeClr val="tx1">
                    <a:lumMod val="75000"/>
                    <a:lumOff val="25000"/>
                  </a:schemeClr>
                </a:solidFill>
                <a:effectLst/>
              </a:rPr>
              <a:t>Producción estimada de pasto de corte por m² de terreno: 35 kg</a:t>
            </a:r>
            <a:endParaRPr lang="es-NI" sz="2400" b="1" dirty="0">
              <a:solidFill>
                <a:schemeClr val="tx1">
                  <a:lumMod val="75000"/>
                  <a:lumOff val="25000"/>
                </a:schemeClr>
              </a:solidFill>
              <a:effectLst/>
            </a:endParaRPr>
          </a:p>
        </p:txBody>
      </p:sp>
      <p:sp>
        <p:nvSpPr>
          <p:cNvPr id="8" name="CuadroTexto 7">
            <a:extLst>
              <a:ext uri="{FF2B5EF4-FFF2-40B4-BE49-F238E27FC236}">
                <a16:creationId xmlns:a16="http://schemas.microsoft.com/office/drawing/2014/main" id="{B1501195-D428-27F0-1CF5-438F5026DE20}"/>
              </a:ext>
            </a:extLst>
          </p:cNvPr>
          <p:cNvSpPr txBox="1"/>
          <p:nvPr/>
        </p:nvSpPr>
        <p:spPr>
          <a:xfrm>
            <a:off x="910438" y="5799254"/>
            <a:ext cx="9931732" cy="557637"/>
          </a:xfrm>
          <a:prstGeom prst="rect">
            <a:avLst/>
          </a:prstGeom>
        </p:spPr>
        <p:txBody>
          <a:bodyPr vert="horz" lIns="0" tIns="45720" rIns="0" bIns="45720" rtlCol="0">
            <a:noAutofit/>
          </a:bodyPr>
          <a:lstStyle/>
          <a:p>
            <a:pPr marL="342900" indent="-342900" defTabSz="914400">
              <a:lnSpc>
                <a:spcPct val="90000"/>
              </a:lnSpc>
              <a:spcBef>
                <a:spcPts val="600"/>
              </a:spcBef>
              <a:spcAft>
                <a:spcPts val="600"/>
              </a:spcAft>
              <a:buClr>
                <a:schemeClr val="accent1"/>
              </a:buClr>
              <a:buFont typeface="Wingdings" panose="05000000000000000000" pitchFamily="2" charset="2"/>
              <a:buChar char="§"/>
            </a:pPr>
            <a:r>
              <a:rPr lang="es-NI" sz="2000" dirty="0">
                <a:solidFill>
                  <a:schemeClr val="tx1">
                    <a:lumMod val="75000"/>
                    <a:lumOff val="25000"/>
                  </a:schemeClr>
                </a:solidFill>
              </a:rPr>
              <a:t>Área</a:t>
            </a:r>
            <a:r>
              <a:rPr lang="es-NI" sz="2000" dirty="0">
                <a:solidFill>
                  <a:schemeClr val="tx1">
                    <a:lumMod val="75000"/>
                    <a:lumOff val="25000"/>
                  </a:schemeClr>
                </a:solidFill>
                <a:effectLst/>
              </a:rPr>
              <a:t> de siembra de pasto de corte: 11165 m² (390780 / 35)</a:t>
            </a:r>
            <a:endParaRPr lang="es-NI" sz="2400" b="1" dirty="0">
              <a:solidFill>
                <a:schemeClr val="tx1">
                  <a:lumMod val="75000"/>
                  <a:lumOff val="25000"/>
                </a:schemeClr>
              </a:solidFill>
              <a:effectLst/>
            </a:endParaRPr>
          </a:p>
        </p:txBody>
      </p:sp>
      <p:pic>
        <p:nvPicPr>
          <p:cNvPr id="13" name="Imagen 12">
            <a:extLst>
              <a:ext uri="{FF2B5EF4-FFF2-40B4-BE49-F238E27FC236}">
                <a16:creationId xmlns:a16="http://schemas.microsoft.com/office/drawing/2014/main" id="{A5B2893E-05B6-092C-3477-2AF94BFE391C}"/>
              </a:ext>
            </a:extLst>
          </p:cNvPr>
          <p:cNvPicPr>
            <a:picLocks noChangeAspect="1"/>
          </p:cNvPicPr>
          <p:nvPr/>
        </p:nvPicPr>
        <p:blipFill>
          <a:blip r:embed="rId2"/>
          <a:stretch>
            <a:fillRect/>
          </a:stretch>
        </p:blipFill>
        <p:spPr>
          <a:xfrm>
            <a:off x="340178" y="1154680"/>
            <a:ext cx="11511643" cy="3530022"/>
          </a:xfrm>
          <a:prstGeom prst="rect">
            <a:avLst/>
          </a:prstGeom>
          <a:ln>
            <a:solidFill>
              <a:schemeClr val="accent1"/>
            </a:solidFill>
          </a:ln>
        </p:spPr>
      </p:pic>
    </p:spTree>
    <p:extLst>
      <p:ext uri="{BB962C8B-B14F-4D97-AF65-F5344CB8AC3E}">
        <p14:creationId xmlns:p14="http://schemas.microsoft.com/office/powerpoint/2010/main" val="407917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6729-226C-AB19-CB81-B990947023D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4038FAD-4E27-7300-9B97-7A898D674935}"/>
              </a:ext>
            </a:extLst>
          </p:cNvPr>
          <p:cNvSpPr>
            <a:spLocks noGrp="1"/>
          </p:cNvSpPr>
          <p:nvPr>
            <p:ph type="title"/>
          </p:nvPr>
        </p:nvSpPr>
        <p:spPr>
          <a:xfrm>
            <a:off x="525780" y="142505"/>
            <a:ext cx="10485120" cy="981446"/>
          </a:xfrm>
        </p:spPr>
        <p:txBody>
          <a:bodyPr>
            <a:noAutofit/>
          </a:bodyPr>
          <a:lstStyle/>
          <a:p>
            <a:r>
              <a:rPr lang="es-MX" sz="4000" b="1" dirty="0"/>
              <a:t>Paso 3. Determinar el presupuesto de agua para producir pasto</a:t>
            </a:r>
            <a:endParaRPr lang="es-PA" sz="4000" b="1" dirty="0"/>
          </a:p>
        </p:txBody>
      </p:sp>
      <p:sp>
        <p:nvSpPr>
          <p:cNvPr id="9" name="CuadroTexto 8">
            <a:extLst>
              <a:ext uri="{FF2B5EF4-FFF2-40B4-BE49-F238E27FC236}">
                <a16:creationId xmlns:a16="http://schemas.microsoft.com/office/drawing/2014/main" id="{A59355DE-883A-23CA-0604-F17CC6B78B43}"/>
              </a:ext>
            </a:extLst>
          </p:cNvPr>
          <p:cNvSpPr txBox="1"/>
          <p:nvPr/>
        </p:nvSpPr>
        <p:spPr>
          <a:xfrm>
            <a:off x="826074" y="1823128"/>
            <a:ext cx="6472798" cy="1148672"/>
          </a:xfrm>
          <a:prstGeom prst="rect">
            <a:avLst/>
          </a:prstGeom>
        </p:spPr>
        <p:txBody>
          <a:bodyPr vert="horz" lIns="0" tIns="45720" rIns="0" bIns="45720" rtlCol="0">
            <a:noAutofit/>
          </a:bodyPr>
          <a:lstStyle/>
          <a:p>
            <a:pPr marL="342900" indent="-342900" defTabSz="914400">
              <a:lnSpc>
                <a:spcPct val="90000"/>
              </a:lnSpc>
              <a:spcBef>
                <a:spcPts val="600"/>
              </a:spcBef>
              <a:spcAft>
                <a:spcPts val="600"/>
              </a:spcAft>
              <a:buClr>
                <a:schemeClr val="accent1"/>
              </a:buClr>
              <a:buFont typeface="Wingdings" panose="05000000000000000000" pitchFamily="2" charset="2"/>
              <a:buChar char="§"/>
            </a:pPr>
            <a:r>
              <a:rPr lang="es-ES" sz="2000" dirty="0">
                <a:solidFill>
                  <a:schemeClr val="tx1">
                    <a:lumMod val="75000"/>
                    <a:lumOff val="25000"/>
                  </a:schemeClr>
                </a:solidFill>
                <a:effectLst/>
              </a:rPr>
              <a:t>Área prevista de riego: </a:t>
            </a:r>
            <a:r>
              <a:rPr lang="es-ES" sz="2000" dirty="0">
                <a:solidFill>
                  <a:schemeClr val="tx1">
                    <a:lumMod val="75000"/>
                    <a:lumOff val="25000"/>
                  </a:schemeClr>
                </a:solidFill>
              </a:rPr>
              <a:t>11165 m</a:t>
            </a:r>
            <a:r>
              <a:rPr lang="es-ES" sz="2000" dirty="0">
                <a:solidFill>
                  <a:schemeClr val="tx1">
                    <a:lumMod val="75000"/>
                    <a:lumOff val="25000"/>
                  </a:schemeClr>
                </a:solidFill>
                <a:cs typeface="Calibri" panose="020F0502020204030204" pitchFamily="34" charset="0"/>
              </a:rPr>
              <a:t>² (según el paso 2)</a:t>
            </a:r>
            <a:endParaRPr lang="es-NI" sz="2400" b="1" dirty="0">
              <a:solidFill>
                <a:schemeClr val="tx1">
                  <a:lumMod val="75000"/>
                  <a:lumOff val="25000"/>
                </a:schemeClr>
              </a:solidFill>
              <a:effectLst/>
            </a:endParaRPr>
          </a:p>
        </p:txBody>
      </p:sp>
      <p:sp>
        <p:nvSpPr>
          <p:cNvPr id="10" name="CuadroTexto 9">
            <a:extLst>
              <a:ext uri="{FF2B5EF4-FFF2-40B4-BE49-F238E27FC236}">
                <a16:creationId xmlns:a16="http://schemas.microsoft.com/office/drawing/2014/main" id="{5C84FD69-BA6D-8395-B781-0F14DEEB083C}"/>
              </a:ext>
            </a:extLst>
          </p:cNvPr>
          <p:cNvSpPr txBox="1"/>
          <p:nvPr/>
        </p:nvSpPr>
        <p:spPr>
          <a:xfrm>
            <a:off x="826072" y="3449468"/>
            <a:ext cx="5569404" cy="1640275"/>
          </a:xfrm>
          <a:prstGeom prst="rect">
            <a:avLst/>
          </a:prstGeom>
        </p:spPr>
        <p:txBody>
          <a:bodyPr vert="horz" lIns="0" tIns="45720" rIns="0" bIns="45720" rtlCol="0">
            <a:noAutofit/>
          </a:bodyPr>
          <a:lstStyle/>
          <a:p>
            <a:pPr marL="342900" indent="-342900" defTabSz="914400">
              <a:lnSpc>
                <a:spcPct val="90000"/>
              </a:lnSpc>
              <a:spcBef>
                <a:spcPts val="600"/>
              </a:spcBef>
              <a:spcAft>
                <a:spcPts val="600"/>
              </a:spcAft>
              <a:buClr>
                <a:schemeClr val="accent1"/>
              </a:buClr>
              <a:buFont typeface="Wingdings" panose="05000000000000000000" pitchFamily="2" charset="2"/>
              <a:buChar char="§"/>
            </a:pPr>
            <a:r>
              <a:rPr lang="es-NI" sz="2000" dirty="0">
                <a:solidFill>
                  <a:schemeClr val="tx1">
                    <a:lumMod val="75000"/>
                    <a:lumOff val="25000"/>
                  </a:schemeClr>
                </a:solidFill>
                <a:effectLst/>
              </a:rPr>
              <a:t>Requerimiento de riego diario de 11165 m</a:t>
            </a:r>
            <a:r>
              <a:rPr lang="es-NI" sz="2000" dirty="0">
                <a:solidFill>
                  <a:schemeClr val="tx1">
                    <a:lumMod val="75000"/>
                    <a:lumOff val="25000"/>
                  </a:schemeClr>
                </a:solidFill>
                <a:effectLst/>
                <a:latin typeface="Calibri" panose="020F0502020204030204" pitchFamily="34" charset="0"/>
                <a:cs typeface="Calibri" panose="020F0502020204030204" pitchFamily="34" charset="0"/>
              </a:rPr>
              <a:t>²</a:t>
            </a:r>
            <a:r>
              <a:rPr lang="es-NI" sz="2000" dirty="0">
                <a:solidFill>
                  <a:schemeClr val="tx1">
                    <a:lumMod val="75000"/>
                    <a:lumOff val="25000"/>
                  </a:schemeClr>
                </a:solidFill>
                <a:effectLst/>
              </a:rPr>
              <a:t> : 55825 litros (11165 * 5): 55.8 m</a:t>
            </a:r>
            <a:r>
              <a:rPr lang="es-NI" sz="2000" dirty="0">
                <a:solidFill>
                  <a:schemeClr val="tx1">
                    <a:lumMod val="75000"/>
                    <a:lumOff val="25000"/>
                  </a:schemeClr>
                </a:solidFill>
                <a:effectLst/>
                <a:latin typeface="Calibri" panose="020F0502020204030204" pitchFamily="34" charset="0"/>
                <a:cs typeface="Calibri" panose="020F0502020204030204" pitchFamily="34" charset="0"/>
              </a:rPr>
              <a:t>³</a:t>
            </a:r>
            <a:endParaRPr lang="es-NI" sz="2400" b="1" dirty="0">
              <a:solidFill>
                <a:schemeClr val="tx1">
                  <a:lumMod val="75000"/>
                  <a:lumOff val="25000"/>
                </a:schemeClr>
              </a:solidFill>
              <a:effectLst/>
            </a:endParaRPr>
          </a:p>
        </p:txBody>
      </p:sp>
      <p:sp>
        <p:nvSpPr>
          <p:cNvPr id="3" name="CuadroTexto 2">
            <a:extLst>
              <a:ext uri="{FF2B5EF4-FFF2-40B4-BE49-F238E27FC236}">
                <a16:creationId xmlns:a16="http://schemas.microsoft.com/office/drawing/2014/main" id="{6AD46BEF-F384-DF62-00AC-3CA2D878577E}"/>
              </a:ext>
            </a:extLst>
          </p:cNvPr>
          <p:cNvSpPr txBox="1"/>
          <p:nvPr/>
        </p:nvSpPr>
        <p:spPr>
          <a:xfrm>
            <a:off x="826073" y="2430308"/>
            <a:ext cx="6071677" cy="1640275"/>
          </a:xfrm>
          <a:prstGeom prst="rect">
            <a:avLst/>
          </a:prstGeom>
        </p:spPr>
        <p:txBody>
          <a:bodyPr vert="horz" lIns="0" tIns="45720" rIns="0" bIns="45720" rtlCol="0">
            <a:noAutofit/>
          </a:bodyPr>
          <a:lstStyle/>
          <a:p>
            <a:pPr marL="342900" indent="-342900" defTabSz="914400">
              <a:lnSpc>
                <a:spcPct val="90000"/>
              </a:lnSpc>
              <a:spcBef>
                <a:spcPts val="600"/>
              </a:spcBef>
              <a:spcAft>
                <a:spcPts val="600"/>
              </a:spcAft>
              <a:buClr>
                <a:schemeClr val="accent1"/>
              </a:buClr>
              <a:buFont typeface="Wingdings" panose="05000000000000000000" pitchFamily="2" charset="2"/>
              <a:buChar char="§"/>
            </a:pPr>
            <a:r>
              <a:rPr lang="es-NI" sz="2000" dirty="0">
                <a:solidFill>
                  <a:schemeClr val="tx1">
                    <a:lumMod val="75000"/>
                    <a:lumOff val="25000"/>
                  </a:schemeClr>
                </a:solidFill>
                <a:effectLst/>
              </a:rPr>
              <a:t>Requerimiento de riego de 1 m</a:t>
            </a:r>
            <a:r>
              <a:rPr lang="es-NI" sz="2000" dirty="0">
                <a:solidFill>
                  <a:schemeClr val="tx1">
                    <a:lumMod val="75000"/>
                    <a:lumOff val="25000"/>
                  </a:schemeClr>
                </a:solidFill>
                <a:effectLst/>
                <a:cs typeface="Calibri" panose="020F0502020204030204" pitchFamily="34" charset="0"/>
              </a:rPr>
              <a:t>²</a:t>
            </a:r>
            <a:r>
              <a:rPr lang="es-NI" sz="2000" dirty="0">
                <a:solidFill>
                  <a:schemeClr val="tx1">
                    <a:lumMod val="75000"/>
                    <a:lumOff val="25000"/>
                  </a:schemeClr>
                </a:solidFill>
                <a:effectLst/>
              </a:rPr>
              <a:t> : 5 mm diarios (equivale a ETP diaria): 5 litros por día</a:t>
            </a:r>
            <a:endParaRPr lang="es-NI" sz="2400" b="1" dirty="0">
              <a:solidFill>
                <a:schemeClr val="tx1">
                  <a:lumMod val="75000"/>
                  <a:lumOff val="25000"/>
                </a:schemeClr>
              </a:solidFill>
              <a:effectLst/>
            </a:endParaRPr>
          </a:p>
        </p:txBody>
      </p:sp>
      <p:sp>
        <p:nvSpPr>
          <p:cNvPr id="4" name="CuadroTexto 3">
            <a:extLst>
              <a:ext uri="{FF2B5EF4-FFF2-40B4-BE49-F238E27FC236}">
                <a16:creationId xmlns:a16="http://schemas.microsoft.com/office/drawing/2014/main" id="{91D8BEF5-864B-DAAB-CB7D-B23652CF3218}"/>
              </a:ext>
            </a:extLst>
          </p:cNvPr>
          <p:cNvSpPr txBox="1"/>
          <p:nvPr/>
        </p:nvSpPr>
        <p:spPr>
          <a:xfrm>
            <a:off x="826072" y="4468628"/>
            <a:ext cx="5091933" cy="675263"/>
          </a:xfrm>
          <a:prstGeom prst="rect">
            <a:avLst/>
          </a:prstGeom>
        </p:spPr>
        <p:txBody>
          <a:bodyPr vert="horz" lIns="0" tIns="45720" rIns="0" bIns="45720" rtlCol="0">
            <a:noAutofit/>
          </a:bodyPr>
          <a:lstStyle/>
          <a:p>
            <a:pPr marL="342900" indent="-342900" defTabSz="914400">
              <a:lnSpc>
                <a:spcPct val="90000"/>
              </a:lnSpc>
              <a:spcBef>
                <a:spcPts val="600"/>
              </a:spcBef>
              <a:spcAft>
                <a:spcPts val="600"/>
              </a:spcAft>
              <a:buClr>
                <a:schemeClr val="accent1"/>
              </a:buClr>
              <a:buFont typeface="Wingdings" panose="05000000000000000000" pitchFamily="2" charset="2"/>
              <a:buChar char="§"/>
            </a:pPr>
            <a:r>
              <a:rPr lang="es-NI" sz="2000" dirty="0">
                <a:solidFill>
                  <a:schemeClr val="tx1">
                    <a:lumMod val="75000"/>
                    <a:lumOff val="25000"/>
                  </a:schemeClr>
                </a:solidFill>
                <a:effectLst/>
              </a:rPr>
              <a:t>Requerimiento de riego durante 120 días: 6696 m</a:t>
            </a:r>
            <a:r>
              <a:rPr lang="es-NI" sz="2000" dirty="0">
                <a:solidFill>
                  <a:schemeClr val="tx1">
                    <a:lumMod val="75000"/>
                    <a:lumOff val="25000"/>
                  </a:schemeClr>
                </a:solidFill>
                <a:effectLst/>
                <a:latin typeface="Calibri" panose="020F0502020204030204" pitchFamily="34" charset="0"/>
                <a:cs typeface="Calibri" panose="020F0502020204030204" pitchFamily="34" charset="0"/>
              </a:rPr>
              <a:t>³</a:t>
            </a:r>
            <a:r>
              <a:rPr lang="es-NI" sz="2000" dirty="0">
                <a:solidFill>
                  <a:schemeClr val="tx1">
                    <a:lumMod val="75000"/>
                    <a:lumOff val="25000"/>
                  </a:schemeClr>
                </a:solidFill>
                <a:effectLst/>
              </a:rPr>
              <a:t> </a:t>
            </a:r>
            <a:endParaRPr lang="es-NI" sz="2400" b="1" dirty="0">
              <a:solidFill>
                <a:schemeClr val="tx1">
                  <a:lumMod val="75000"/>
                  <a:lumOff val="25000"/>
                </a:schemeClr>
              </a:solidFill>
              <a:effectLst/>
            </a:endParaRPr>
          </a:p>
        </p:txBody>
      </p:sp>
      <p:sp>
        <p:nvSpPr>
          <p:cNvPr id="5" name="CuadroTexto 4">
            <a:extLst>
              <a:ext uri="{FF2B5EF4-FFF2-40B4-BE49-F238E27FC236}">
                <a16:creationId xmlns:a16="http://schemas.microsoft.com/office/drawing/2014/main" id="{7D7E1E45-EBCC-B335-9A1A-2A821AB5C8FF}"/>
              </a:ext>
            </a:extLst>
          </p:cNvPr>
          <p:cNvSpPr txBox="1"/>
          <p:nvPr/>
        </p:nvSpPr>
        <p:spPr>
          <a:xfrm>
            <a:off x="525781" y="5626397"/>
            <a:ext cx="6972848" cy="790732"/>
          </a:xfrm>
          <a:prstGeom prst="rect">
            <a:avLst/>
          </a:prstGeom>
        </p:spPr>
        <p:txBody>
          <a:bodyPr vert="horz" lIns="0" tIns="45720" rIns="0" bIns="45720" rtlCol="0">
            <a:noAutofit/>
          </a:bodyPr>
          <a:lstStyle/>
          <a:p>
            <a:pPr defTabSz="914400">
              <a:lnSpc>
                <a:spcPct val="90000"/>
              </a:lnSpc>
              <a:spcBef>
                <a:spcPts val="600"/>
              </a:spcBef>
              <a:spcAft>
                <a:spcPts val="600"/>
              </a:spcAft>
              <a:buClr>
                <a:schemeClr val="accent1"/>
              </a:buClr>
            </a:pPr>
            <a:r>
              <a:rPr lang="es-ES" sz="2000" dirty="0">
                <a:solidFill>
                  <a:schemeClr val="tx1">
                    <a:lumMod val="75000"/>
                    <a:lumOff val="25000"/>
                  </a:schemeClr>
                </a:solidFill>
              </a:rPr>
              <a:t>Nota: d</a:t>
            </a:r>
            <a:r>
              <a:rPr lang="es-ES" sz="2000" dirty="0">
                <a:solidFill>
                  <a:schemeClr val="tx1">
                    <a:lumMod val="75000"/>
                    <a:lumOff val="25000"/>
                  </a:schemeClr>
                </a:solidFill>
                <a:effectLst/>
              </a:rPr>
              <a:t>iversa literatura indica que en la región centroamericana la ETP </a:t>
            </a:r>
            <a:r>
              <a:rPr lang="es-ES" sz="2000" dirty="0">
                <a:solidFill>
                  <a:schemeClr val="tx1">
                    <a:lumMod val="75000"/>
                    <a:lumOff val="25000"/>
                  </a:schemeClr>
                </a:solidFill>
              </a:rPr>
              <a:t>oscila entre 3.5 y 5 mm diarios</a:t>
            </a:r>
            <a:endParaRPr lang="es-NI" sz="2400" dirty="0">
              <a:solidFill>
                <a:schemeClr val="tx1">
                  <a:lumMod val="75000"/>
                  <a:lumOff val="25000"/>
                </a:schemeClr>
              </a:solidFill>
              <a:effectLst/>
            </a:endParaRPr>
          </a:p>
        </p:txBody>
      </p:sp>
      <p:pic>
        <p:nvPicPr>
          <p:cNvPr id="6" name="Picture 12">
            <a:extLst>
              <a:ext uri="{FF2B5EF4-FFF2-40B4-BE49-F238E27FC236}">
                <a16:creationId xmlns:a16="http://schemas.microsoft.com/office/drawing/2014/main" id="{1CCF97A6-EA6F-8537-8E45-45986CE0566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498629" y="1823128"/>
            <a:ext cx="4435725" cy="3939576"/>
          </a:xfrm>
          <a:prstGeom prst="rect">
            <a:avLst/>
          </a:prstGeom>
        </p:spPr>
      </p:pic>
    </p:spTree>
    <p:extLst>
      <p:ext uri="{BB962C8B-B14F-4D97-AF65-F5344CB8AC3E}">
        <p14:creationId xmlns:p14="http://schemas.microsoft.com/office/powerpoint/2010/main" val="42028473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DD273-2703-807D-E952-A0CEE264530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7C219CA-9612-482F-AAB5-F92210E3DBF1}"/>
              </a:ext>
            </a:extLst>
          </p:cNvPr>
          <p:cNvSpPr>
            <a:spLocks noGrp="1"/>
          </p:cNvSpPr>
          <p:nvPr>
            <p:ph type="title"/>
          </p:nvPr>
        </p:nvSpPr>
        <p:spPr>
          <a:xfrm>
            <a:off x="525780" y="333399"/>
            <a:ext cx="10485120" cy="981446"/>
          </a:xfrm>
        </p:spPr>
        <p:txBody>
          <a:bodyPr>
            <a:noAutofit/>
          </a:bodyPr>
          <a:lstStyle/>
          <a:p>
            <a:r>
              <a:rPr lang="es-MX" sz="4000" b="1" dirty="0"/>
              <a:t>Paso 4. Determinar el presupuesto de agua para abrevar ganado y producir pasto en la finca</a:t>
            </a:r>
            <a:endParaRPr lang="es-PA" sz="4000" b="1" dirty="0"/>
          </a:p>
        </p:txBody>
      </p:sp>
      <p:sp>
        <p:nvSpPr>
          <p:cNvPr id="9" name="CuadroTexto 8">
            <a:extLst>
              <a:ext uri="{FF2B5EF4-FFF2-40B4-BE49-F238E27FC236}">
                <a16:creationId xmlns:a16="http://schemas.microsoft.com/office/drawing/2014/main" id="{BE0FE16D-CE14-E52F-5694-17DF30C56BE3}"/>
              </a:ext>
            </a:extLst>
          </p:cNvPr>
          <p:cNvSpPr txBox="1"/>
          <p:nvPr/>
        </p:nvSpPr>
        <p:spPr>
          <a:xfrm>
            <a:off x="826073" y="1823128"/>
            <a:ext cx="10100461" cy="981446"/>
          </a:xfrm>
          <a:prstGeom prst="rect">
            <a:avLst/>
          </a:prstGeom>
        </p:spPr>
        <p:txBody>
          <a:bodyPr vert="horz" lIns="0" tIns="45720" rIns="0" bIns="45720" rtlCol="0">
            <a:noAutofit/>
          </a:bodyPr>
          <a:lstStyle/>
          <a:p>
            <a:pPr marL="342900" indent="-342900" defTabSz="914400">
              <a:lnSpc>
                <a:spcPct val="90000"/>
              </a:lnSpc>
              <a:spcBef>
                <a:spcPts val="600"/>
              </a:spcBef>
              <a:spcAft>
                <a:spcPts val="600"/>
              </a:spcAft>
              <a:buClr>
                <a:schemeClr val="accent1"/>
              </a:buClr>
              <a:buFont typeface="Wingdings" panose="05000000000000000000" pitchFamily="2" charset="2"/>
              <a:buChar char="§"/>
            </a:pPr>
            <a:r>
              <a:rPr lang="es-ES" sz="2000" dirty="0">
                <a:solidFill>
                  <a:schemeClr val="tx1">
                    <a:lumMod val="75000"/>
                    <a:lumOff val="25000"/>
                  </a:schemeClr>
                </a:solidFill>
                <a:effectLst/>
              </a:rPr>
              <a:t>Basado en un tamaño de hato como el descrito en las dos laminas anteriores, bastaría sumar el requerimiento de agua de consumo animal y para riego. </a:t>
            </a:r>
            <a:endParaRPr lang="es-NI" sz="2400" b="1" dirty="0">
              <a:solidFill>
                <a:schemeClr val="tx1">
                  <a:lumMod val="75000"/>
                  <a:lumOff val="25000"/>
                </a:schemeClr>
              </a:solidFill>
              <a:effectLst/>
            </a:endParaRPr>
          </a:p>
        </p:txBody>
      </p:sp>
      <p:sp>
        <p:nvSpPr>
          <p:cNvPr id="10" name="CuadroTexto 9">
            <a:extLst>
              <a:ext uri="{FF2B5EF4-FFF2-40B4-BE49-F238E27FC236}">
                <a16:creationId xmlns:a16="http://schemas.microsoft.com/office/drawing/2014/main" id="{5683EBE3-CCE7-B878-342F-9F8195554D47}"/>
              </a:ext>
            </a:extLst>
          </p:cNvPr>
          <p:cNvSpPr txBox="1"/>
          <p:nvPr/>
        </p:nvSpPr>
        <p:spPr>
          <a:xfrm>
            <a:off x="826073" y="2804573"/>
            <a:ext cx="8690762" cy="557637"/>
          </a:xfrm>
          <a:prstGeom prst="rect">
            <a:avLst/>
          </a:prstGeom>
        </p:spPr>
        <p:txBody>
          <a:bodyPr vert="horz" lIns="0" tIns="45720" rIns="0" bIns="45720" rtlCol="0">
            <a:noAutofit/>
          </a:bodyPr>
          <a:lstStyle/>
          <a:p>
            <a:pPr marL="342900" indent="-342900" defTabSz="914400">
              <a:lnSpc>
                <a:spcPct val="90000"/>
              </a:lnSpc>
              <a:spcBef>
                <a:spcPts val="600"/>
              </a:spcBef>
              <a:spcAft>
                <a:spcPts val="600"/>
              </a:spcAft>
              <a:buClr>
                <a:schemeClr val="accent1"/>
              </a:buClr>
              <a:buFont typeface="Wingdings" panose="05000000000000000000" pitchFamily="2" charset="2"/>
              <a:buChar char="§"/>
            </a:pPr>
            <a:r>
              <a:rPr lang="es-NI" sz="2000" dirty="0">
                <a:solidFill>
                  <a:schemeClr val="tx1">
                    <a:lumMod val="75000"/>
                    <a:lumOff val="25000"/>
                  </a:schemeClr>
                </a:solidFill>
                <a:effectLst/>
              </a:rPr>
              <a:t>Requerimiento de agua para abrevar:  260 m</a:t>
            </a:r>
            <a:r>
              <a:rPr lang="es-NI" sz="2000" dirty="0">
                <a:solidFill>
                  <a:schemeClr val="tx1">
                    <a:lumMod val="75000"/>
                    <a:lumOff val="25000"/>
                  </a:schemeClr>
                </a:solidFill>
                <a:effectLst/>
                <a:latin typeface="Calibri" panose="020F0502020204030204" pitchFamily="34" charset="0"/>
                <a:cs typeface="Calibri" panose="020F0502020204030204" pitchFamily="34" charset="0"/>
              </a:rPr>
              <a:t>³</a:t>
            </a:r>
            <a:endParaRPr lang="es-NI" sz="2400" b="1" dirty="0">
              <a:solidFill>
                <a:schemeClr val="tx1">
                  <a:lumMod val="75000"/>
                  <a:lumOff val="25000"/>
                </a:schemeClr>
              </a:solidFill>
              <a:effectLst/>
            </a:endParaRPr>
          </a:p>
        </p:txBody>
      </p:sp>
      <p:sp>
        <p:nvSpPr>
          <p:cNvPr id="8" name="CuadroTexto 7">
            <a:extLst>
              <a:ext uri="{FF2B5EF4-FFF2-40B4-BE49-F238E27FC236}">
                <a16:creationId xmlns:a16="http://schemas.microsoft.com/office/drawing/2014/main" id="{75C4308A-25DD-E916-B802-99566FE609AD}"/>
              </a:ext>
            </a:extLst>
          </p:cNvPr>
          <p:cNvSpPr txBox="1"/>
          <p:nvPr/>
        </p:nvSpPr>
        <p:spPr>
          <a:xfrm>
            <a:off x="802474" y="4294302"/>
            <a:ext cx="9931732" cy="951366"/>
          </a:xfrm>
          <a:prstGeom prst="rect">
            <a:avLst/>
          </a:prstGeom>
        </p:spPr>
        <p:txBody>
          <a:bodyPr vert="horz" lIns="0" tIns="45720" rIns="0" bIns="45720" rtlCol="0">
            <a:noAutofit/>
          </a:bodyPr>
          <a:lstStyle/>
          <a:p>
            <a:pPr marL="342900" indent="-342900" defTabSz="914400">
              <a:lnSpc>
                <a:spcPct val="90000"/>
              </a:lnSpc>
              <a:spcBef>
                <a:spcPts val="600"/>
              </a:spcBef>
              <a:spcAft>
                <a:spcPts val="600"/>
              </a:spcAft>
              <a:buClr>
                <a:schemeClr val="accent1"/>
              </a:buClr>
              <a:buFont typeface="Wingdings" panose="05000000000000000000" pitchFamily="2" charset="2"/>
              <a:buChar char="§"/>
            </a:pPr>
            <a:r>
              <a:rPr lang="es-NI" sz="2000" dirty="0">
                <a:solidFill>
                  <a:schemeClr val="tx1">
                    <a:lumMod val="75000"/>
                    <a:lumOff val="25000"/>
                  </a:schemeClr>
                </a:solidFill>
              </a:rPr>
              <a:t>Requerimiento de agua en la finca: 7000 </a:t>
            </a:r>
            <a:r>
              <a:rPr lang="es-NI" sz="2000" dirty="0">
                <a:solidFill>
                  <a:schemeClr val="tx1">
                    <a:lumMod val="75000"/>
                    <a:lumOff val="25000"/>
                  </a:schemeClr>
                </a:solidFill>
                <a:effectLst/>
              </a:rPr>
              <a:t>m</a:t>
            </a:r>
            <a:r>
              <a:rPr lang="es-NI" sz="2000" dirty="0">
                <a:solidFill>
                  <a:schemeClr val="tx1">
                    <a:lumMod val="75000"/>
                    <a:lumOff val="25000"/>
                  </a:schemeClr>
                </a:solidFill>
                <a:effectLst/>
                <a:latin typeface="Calibri" panose="020F0502020204030204" pitchFamily="34" charset="0"/>
                <a:cs typeface="Calibri" panose="020F0502020204030204" pitchFamily="34" charset="0"/>
              </a:rPr>
              <a:t>³ de volumen neto, aproximadamente.</a:t>
            </a:r>
            <a:endParaRPr lang="es-NI" sz="2400" b="1" dirty="0">
              <a:solidFill>
                <a:schemeClr val="tx1">
                  <a:lumMod val="75000"/>
                  <a:lumOff val="25000"/>
                </a:schemeClr>
              </a:solidFill>
              <a:effectLst/>
            </a:endParaRPr>
          </a:p>
        </p:txBody>
      </p:sp>
      <p:sp>
        <p:nvSpPr>
          <p:cNvPr id="4" name="CuadroTexto 3">
            <a:extLst>
              <a:ext uri="{FF2B5EF4-FFF2-40B4-BE49-F238E27FC236}">
                <a16:creationId xmlns:a16="http://schemas.microsoft.com/office/drawing/2014/main" id="{CDF8D26B-6FA4-C30C-B19B-1D7E7B86FBC5}"/>
              </a:ext>
            </a:extLst>
          </p:cNvPr>
          <p:cNvSpPr txBox="1"/>
          <p:nvPr/>
        </p:nvSpPr>
        <p:spPr>
          <a:xfrm>
            <a:off x="826073" y="3603558"/>
            <a:ext cx="7945693" cy="557637"/>
          </a:xfrm>
          <a:prstGeom prst="rect">
            <a:avLst/>
          </a:prstGeom>
        </p:spPr>
        <p:txBody>
          <a:bodyPr vert="horz" lIns="0" tIns="45720" rIns="0" bIns="45720" rtlCol="0">
            <a:noAutofit/>
          </a:bodyPr>
          <a:lstStyle/>
          <a:p>
            <a:pPr marL="342900" indent="-342900" defTabSz="914400">
              <a:lnSpc>
                <a:spcPct val="90000"/>
              </a:lnSpc>
              <a:spcBef>
                <a:spcPts val="600"/>
              </a:spcBef>
              <a:spcAft>
                <a:spcPts val="600"/>
              </a:spcAft>
              <a:buClr>
                <a:schemeClr val="accent1"/>
              </a:buClr>
              <a:buFont typeface="Wingdings" panose="05000000000000000000" pitchFamily="2" charset="2"/>
              <a:buChar char="§"/>
            </a:pPr>
            <a:r>
              <a:rPr lang="es-NI" sz="2000" dirty="0">
                <a:solidFill>
                  <a:schemeClr val="tx1">
                    <a:lumMod val="75000"/>
                    <a:lumOff val="25000"/>
                  </a:schemeClr>
                </a:solidFill>
                <a:effectLst/>
              </a:rPr>
              <a:t>Requerimiento de agua para producir pasto: 6696 m</a:t>
            </a:r>
            <a:r>
              <a:rPr lang="es-NI" sz="2000" dirty="0">
                <a:solidFill>
                  <a:schemeClr val="tx1">
                    <a:lumMod val="75000"/>
                    <a:lumOff val="25000"/>
                  </a:schemeClr>
                </a:solidFill>
                <a:effectLst/>
                <a:latin typeface="Calibri" panose="020F0502020204030204" pitchFamily="34" charset="0"/>
                <a:cs typeface="Calibri" panose="020F0502020204030204" pitchFamily="34" charset="0"/>
              </a:rPr>
              <a:t>³</a:t>
            </a:r>
            <a:r>
              <a:rPr lang="es-NI" sz="2000" dirty="0">
                <a:solidFill>
                  <a:schemeClr val="tx1">
                    <a:lumMod val="75000"/>
                    <a:lumOff val="25000"/>
                  </a:schemeClr>
                </a:solidFill>
                <a:effectLst/>
              </a:rPr>
              <a:t> </a:t>
            </a:r>
            <a:endParaRPr lang="es-NI" sz="2400" b="1" dirty="0">
              <a:solidFill>
                <a:schemeClr val="tx1">
                  <a:lumMod val="75000"/>
                  <a:lumOff val="25000"/>
                </a:schemeClr>
              </a:solidFill>
              <a:effectLst/>
            </a:endParaRPr>
          </a:p>
        </p:txBody>
      </p:sp>
      <p:sp>
        <p:nvSpPr>
          <p:cNvPr id="5" name="CuadroTexto 4">
            <a:extLst>
              <a:ext uri="{FF2B5EF4-FFF2-40B4-BE49-F238E27FC236}">
                <a16:creationId xmlns:a16="http://schemas.microsoft.com/office/drawing/2014/main" id="{6EE4E8C1-2AD0-4A02-687C-C25A882D9D30}"/>
              </a:ext>
            </a:extLst>
          </p:cNvPr>
          <p:cNvSpPr txBox="1"/>
          <p:nvPr/>
        </p:nvSpPr>
        <p:spPr>
          <a:xfrm>
            <a:off x="802474" y="4903091"/>
            <a:ext cx="10587052" cy="1438575"/>
          </a:xfrm>
          <a:prstGeom prst="rect">
            <a:avLst/>
          </a:prstGeom>
        </p:spPr>
        <p:txBody>
          <a:bodyPr vert="horz" lIns="0" tIns="45720" rIns="0" bIns="45720" rtlCol="0">
            <a:noAutofit/>
          </a:bodyPr>
          <a:lstStyle/>
          <a:p>
            <a:pPr marL="342900" indent="-342900" defTabSz="914400">
              <a:lnSpc>
                <a:spcPct val="90000"/>
              </a:lnSpc>
              <a:spcBef>
                <a:spcPts val="600"/>
              </a:spcBef>
              <a:spcAft>
                <a:spcPts val="600"/>
              </a:spcAft>
              <a:buClr>
                <a:schemeClr val="accent1"/>
              </a:buClr>
              <a:buFont typeface="Wingdings" panose="05000000000000000000" pitchFamily="2" charset="2"/>
              <a:buChar char="§"/>
            </a:pPr>
            <a:r>
              <a:rPr lang="es-NI" sz="2000" dirty="0">
                <a:solidFill>
                  <a:schemeClr val="tx1">
                    <a:lumMod val="75000"/>
                    <a:lumOff val="25000"/>
                  </a:schemeClr>
                </a:solidFill>
              </a:rPr>
              <a:t>Si tomamos en consideración pérdidas de agua en el reservorio de un 40% por evaporación e infiltración, se necesitaría un reservorio de aproximadamente 10000 </a:t>
            </a:r>
            <a:r>
              <a:rPr lang="es-NI" sz="2000" dirty="0">
                <a:solidFill>
                  <a:schemeClr val="tx1">
                    <a:lumMod val="75000"/>
                    <a:lumOff val="25000"/>
                  </a:schemeClr>
                </a:solidFill>
                <a:effectLst/>
              </a:rPr>
              <a:t>m</a:t>
            </a:r>
            <a:r>
              <a:rPr lang="es-NI" sz="2000" dirty="0">
                <a:solidFill>
                  <a:schemeClr val="tx1">
                    <a:lumMod val="75000"/>
                    <a:lumOff val="25000"/>
                  </a:schemeClr>
                </a:solidFill>
                <a:effectLst/>
                <a:latin typeface="Calibri" panose="020F0502020204030204" pitchFamily="34" charset="0"/>
                <a:cs typeface="Calibri" panose="020F0502020204030204" pitchFamily="34" charset="0"/>
              </a:rPr>
              <a:t>³ de volumen neto. </a:t>
            </a:r>
          </a:p>
          <a:p>
            <a:pPr marL="342900" indent="-342900" defTabSz="914400">
              <a:lnSpc>
                <a:spcPct val="90000"/>
              </a:lnSpc>
              <a:spcBef>
                <a:spcPts val="600"/>
              </a:spcBef>
              <a:spcAft>
                <a:spcPts val="600"/>
              </a:spcAft>
              <a:buClr>
                <a:schemeClr val="accent1"/>
              </a:buClr>
              <a:buFont typeface="Wingdings" panose="05000000000000000000" pitchFamily="2" charset="2"/>
              <a:buChar char="§"/>
            </a:pPr>
            <a:r>
              <a:rPr lang="es-NI" sz="2000" dirty="0">
                <a:solidFill>
                  <a:schemeClr val="tx1">
                    <a:lumMod val="75000"/>
                    <a:lumOff val="25000"/>
                  </a:schemeClr>
                </a:solidFill>
                <a:latin typeface="Calibri" panose="020F0502020204030204" pitchFamily="34" charset="0"/>
                <a:cs typeface="Calibri" panose="020F0502020204030204" pitchFamily="34" charset="0"/>
              </a:rPr>
              <a:t>Esta volumétrica se puede alcanzar con u</a:t>
            </a:r>
            <a:r>
              <a:rPr lang="es-NI" sz="2000" dirty="0">
                <a:solidFill>
                  <a:schemeClr val="tx1">
                    <a:lumMod val="75000"/>
                    <a:lumOff val="25000"/>
                  </a:schemeClr>
                </a:solidFill>
                <a:effectLst/>
                <a:latin typeface="Calibri" panose="020F0502020204030204" pitchFamily="34" charset="0"/>
                <a:cs typeface="Calibri" panose="020F0502020204030204" pitchFamily="34" charset="0"/>
              </a:rPr>
              <a:t>n reservorio de dimensiones de 5000 metros cuadrados de espejo de agu</a:t>
            </a:r>
            <a:r>
              <a:rPr lang="es-NI" sz="2000" dirty="0">
                <a:solidFill>
                  <a:schemeClr val="tx1">
                    <a:lumMod val="75000"/>
                    <a:lumOff val="25000"/>
                  </a:schemeClr>
                </a:solidFill>
                <a:latin typeface="Calibri" panose="020F0502020204030204" pitchFamily="34" charset="0"/>
                <a:cs typeface="Calibri" panose="020F0502020204030204" pitchFamily="34" charset="0"/>
              </a:rPr>
              <a:t>a y 2 metros de profundidad. </a:t>
            </a:r>
            <a:endParaRPr lang="es-NI" sz="2400" b="1" dirty="0">
              <a:solidFill>
                <a:schemeClr val="tx1">
                  <a:lumMod val="75000"/>
                  <a:lumOff val="25000"/>
                </a:schemeClr>
              </a:solidFill>
              <a:effectLst/>
            </a:endParaRPr>
          </a:p>
        </p:txBody>
      </p:sp>
    </p:spTree>
    <p:extLst>
      <p:ext uri="{BB962C8B-B14F-4D97-AF65-F5344CB8AC3E}">
        <p14:creationId xmlns:p14="http://schemas.microsoft.com/office/powerpoint/2010/main" val="9290202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E4E6AE-7687-6EDE-930F-2006918FD097}"/>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84B70D5-875B-433D-BDBD-1522A85D6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71F9199-F34B-23FA-8EAC-99E5EE192DF1}"/>
              </a:ext>
            </a:extLst>
          </p:cNvPr>
          <p:cNvSpPr>
            <a:spLocks noGrp="1"/>
          </p:cNvSpPr>
          <p:nvPr>
            <p:ph type="title"/>
          </p:nvPr>
        </p:nvSpPr>
        <p:spPr>
          <a:xfrm>
            <a:off x="7859485" y="634946"/>
            <a:ext cx="3690257" cy="1450757"/>
          </a:xfrm>
        </p:spPr>
        <p:txBody>
          <a:bodyPr>
            <a:normAutofit/>
          </a:bodyPr>
          <a:lstStyle/>
          <a:p>
            <a:r>
              <a:rPr lang="es-MX" sz="3700" b="1"/>
              <a:t>Cosecha de agua para uso pecuario</a:t>
            </a:r>
            <a:endParaRPr lang="es-PA" sz="3700" b="1"/>
          </a:p>
        </p:txBody>
      </p:sp>
      <p:pic>
        <p:nvPicPr>
          <p:cNvPr id="4" name="Imagen 3">
            <a:extLst>
              <a:ext uri="{FF2B5EF4-FFF2-40B4-BE49-F238E27FC236}">
                <a16:creationId xmlns:a16="http://schemas.microsoft.com/office/drawing/2014/main" id="{097E8C5D-072D-C8B3-28C3-C1AD7D05D8C9}"/>
              </a:ext>
            </a:extLst>
          </p:cNvPr>
          <p:cNvPicPr>
            <a:picLocks noChangeAspect="1"/>
          </p:cNvPicPr>
          <p:nvPr/>
        </p:nvPicPr>
        <p:blipFill>
          <a:blip r:embed="rId2"/>
          <a:stretch>
            <a:fillRect/>
          </a:stretch>
        </p:blipFill>
        <p:spPr>
          <a:xfrm>
            <a:off x="633999" y="1353902"/>
            <a:ext cx="6909801" cy="3886763"/>
          </a:xfrm>
          <a:prstGeom prst="rect">
            <a:avLst/>
          </a:prstGeom>
        </p:spPr>
      </p:pic>
      <p:cxnSp>
        <p:nvCxnSpPr>
          <p:cNvPr id="11" name="Straight Connector 10">
            <a:extLst>
              <a:ext uri="{FF2B5EF4-FFF2-40B4-BE49-F238E27FC236}">
                <a16:creationId xmlns:a16="http://schemas.microsoft.com/office/drawing/2014/main" id="{C947DF4A-614C-4B4C-8B80-E5B9D8E8CF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4D196772-9E9F-283B-2174-7C29B5A09B80}"/>
              </a:ext>
            </a:extLst>
          </p:cNvPr>
          <p:cNvSpPr>
            <a:spLocks noGrp="1"/>
          </p:cNvSpPr>
          <p:nvPr>
            <p:ph idx="1"/>
          </p:nvPr>
        </p:nvSpPr>
        <p:spPr>
          <a:xfrm>
            <a:off x="7859485" y="2198914"/>
            <a:ext cx="3690257" cy="3670180"/>
          </a:xfrm>
        </p:spPr>
        <p:txBody>
          <a:bodyPr>
            <a:normAutofit/>
          </a:bodyPr>
          <a:lstStyle/>
          <a:p>
            <a:r>
              <a:rPr lang="es-MX" dirty="0"/>
              <a:t>Se recomienda pastoreo rotacional realizando divisiones de potrero y colocando  abrevaderos en diferentes partes de la finca. Esto contribuye a reducir pérdidas de peso por movilización de los animales, reducir el tiempo esfuerzo de las familias  y optimizar el uso del agua. </a:t>
            </a:r>
            <a:endParaRPr lang="es-PA" dirty="0"/>
          </a:p>
        </p:txBody>
      </p:sp>
      <p:sp>
        <p:nvSpPr>
          <p:cNvPr id="13" name="Rectangle 12">
            <a:extLst>
              <a:ext uri="{FF2B5EF4-FFF2-40B4-BE49-F238E27FC236}">
                <a16:creationId xmlns:a16="http://schemas.microsoft.com/office/drawing/2014/main" id="{1E299956-A9E7-4FC1-A0B1-D590CA973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NI"/>
          </a:p>
        </p:txBody>
      </p:sp>
      <p:sp>
        <p:nvSpPr>
          <p:cNvPr id="15" name="Rectangle 14">
            <a:extLst>
              <a:ext uri="{FF2B5EF4-FFF2-40B4-BE49-F238E27FC236}">
                <a16:creationId xmlns:a16="http://schemas.microsoft.com/office/drawing/2014/main" id="{17FC539C-B783-4B03-9F9E-D13430F3F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NI"/>
          </a:p>
        </p:txBody>
      </p:sp>
    </p:spTree>
    <p:extLst>
      <p:ext uri="{BB962C8B-B14F-4D97-AF65-F5344CB8AC3E}">
        <p14:creationId xmlns:p14="http://schemas.microsoft.com/office/powerpoint/2010/main" val="8739881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D205299-3681-4BCF-0B10-7678C2070081}"/>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E4819F8-E813-C99C-0E5D-63CA1974BC51}"/>
              </a:ext>
            </a:extLst>
          </p:cNvPr>
          <p:cNvSpPr>
            <a:spLocks noGrp="1"/>
          </p:cNvSpPr>
          <p:nvPr>
            <p:ph type="title"/>
          </p:nvPr>
        </p:nvSpPr>
        <p:spPr>
          <a:xfrm>
            <a:off x="7859485" y="634946"/>
            <a:ext cx="3690257" cy="1450757"/>
          </a:xfrm>
        </p:spPr>
        <p:txBody>
          <a:bodyPr vert="horz" lIns="91440" tIns="45720" rIns="91440" bIns="45720" rtlCol="0" anchor="b">
            <a:normAutofit/>
          </a:bodyPr>
          <a:lstStyle/>
          <a:p>
            <a:r>
              <a:rPr lang="en-US" sz="2600" b="1" kern="1200" spc="-50" baseline="0" dirty="0">
                <a:solidFill>
                  <a:schemeClr val="tx1">
                    <a:lumMod val="75000"/>
                    <a:lumOff val="25000"/>
                  </a:schemeClr>
                </a:solidFill>
                <a:latin typeface="+mj-lt"/>
                <a:ea typeface="+mj-ea"/>
                <a:cs typeface="+mj-cs"/>
              </a:rPr>
              <a:t>Impactos directos identificados con incorporar la cosecha de agua en la producción pecuaria</a:t>
            </a:r>
          </a:p>
        </p:txBody>
      </p:sp>
      <p:pic>
        <p:nvPicPr>
          <p:cNvPr id="8" name="Picture 47">
            <a:extLst>
              <a:ext uri="{FF2B5EF4-FFF2-40B4-BE49-F238E27FC236}">
                <a16:creationId xmlns:a16="http://schemas.microsoft.com/office/drawing/2014/main" id="{96DE0E67-CF9A-0029-00AA-9FAE146FB7A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9019" r="7519"/>
          <a:stretch>
            <a:fillRect/>
          </a:stretch>
        </p:blipFill>
        <p:spPr>
          <a:xfrm>
            <a:off x="633999" y="640081"/>
            <a:ext cx="6909801" cy="5314406"/>
          </a:xfrm>
          <a:prstGeom prst="rect">
            <a:avLst/>
          </a:prstGeom>
        </p:spPr>
      </p:pic>
      <p:cxnSp>
        <p:nvCxnSpPr>
          <p:cNvPr id="15" name="Straight Connector 14">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6" name="Rectángulo 8">
            <a:extLst>
              <a:ext uri="{FF2B5EF4-FFF2-40B4-BE49-F238E27FC236}">
                <a16:creationId xmlns:a16="http://schemas.microsoft.com/office/drawing/2014/main" id="{3352AA4D-1B91-D70C-E1B1-72E0C1D010CA}"/>
              </a:ext>
            </a:extLst>
          </p:cNvPr>
          <p:cNvSpPr/>
          <p:nvPr/>
        </p:nvSpPr>
        <p:spPr>
          <a:xfrm>
            <a:off x="7859485" y="2198913"/>
            <a:ext cx="3690257" cy="3755565"/>
          </a:xfrm>
          <a:prstGeom prst="rect">
            <a:avLst/>
          </a:prstGeom>
        </p:spPr>
        <p:txBody>
          <a:bodyPr vert="horz" lIns="0" tIns="45720" rIns="0" bIns="45720" rtlCol="0">
            <a:normAutofit lnSpcReduction="10000"/>
          </a:bodyPr>
          <a:lstStyle/>
          <a:p>
            <a:pPr marL="285750" indent="-285750" defTabSz="914400">
              <a:lnSpc>
                <a:spcPct val="90000"/>
              </a:lnSpc>
              <a:spcAft>
                <a:spcPts val="600"/>
              </a:spcAft>
              <a:buClr>
                <a:schemeClr val="accent1"/>
              </a:buClr>
              <a:buFont typeface="Calibri" panose="020F0502020204030204" pitchFamily="34" charset="0"/>
              <a:buChar char="•"/>
            </a:pPr>
            <a:r>
              <a:rPr lang="en-US" sz="1500" dirty="0">
                <a:solidFill>
                  <a:schemeClr val="tx1">
                    <a:lumMod val="75000"/>
                    <a:lumOff val="25000"/>
                  </a:schemeClr>
                </a:solidFill>
              </a:rPr>
              <a:t>Menos gastos de energía por animal al evitar </a:t>
            </a:r>
            <a:r>
              <a:rPr lang="en-US" sz="1500" dirty="0" err="1">
                <a:solidFill>
                  <a:schemeClr val="tx1">
                    <a:lumMod val="75000"/>
                    <a:lumOff val="25000"/>
                  </a:schemeClr>
                </a:solidFill>
              </a:rPr>
              <a:t>traslados</a:t>
            </a:r>
            <a:r>
              <a:rPr lang="en-US" sz="1500" dirty="0">
                <a:solidFill>
                  <a:schemeClr val="tx1">
                    <a:lumMod val="75000"/>
                    <a:lumOff val="25000"/>
                  </a:schemeClr>
                </a:solidFill>
              </a:rPr>
              <a:t> para abrevar afuera de la finca.</a:t>
            </a:r>
          </a:p>
          <a:p>
            <a:pPr marL="285750" indent="-285750" defTabSz="914400">
              <a:lnSpc>
                <a:spcPct val="90000"/>
              </a:lnSpc>
              <a:spcAft>
                <a:spcPts val="600"/>
              </a:spcAft>
              <a:buClr>
                <a:schemeClr val="accent1"/>
              </a:buClr>
              <a:buFont typeface="Calibri" panose="020F0502020204030204" pitchFamily="34" charset="0"/>
              <a:buChar char="•"/>
            </a:pPr>
            <a:r>
              <a:rPr lang="en-US" sz="1500" dirty="0">
                <a:solidFill>
                  <a:schemeClr val="tx1">
                    <a:lumMod val="75000"/>
                    <a:lumOff val="25000"/>
                  </a:schemeClr>
                </a:solidFill>
              </a:rPr>
              <a:t>Mayores probabilidades de sostener condición corporal sin depender de compra de alimento afuera de la finca.</a:t>
            </a:r>
          </a:p>
          <a:p>
            <a:pPr marL="285750" indent="-285750" defTabSz="914400">
              <a:lnSpc>
                <a:spcPct val="90000"/>
              </a:lnSpc>
              <a:spcAft>
                <a:spcPts val="600"/>
              </a:spcAft>
              <a:buClr>
                <a:schemeClr val="accent1"/>
              </a:buClr>
              <a:buFont typeface="Calibri" panose="020F0502020204030204" pitchFamily="34" charset="0"/>
              <a:buChar char="•"/>
            </a:pPr>
            <a:r>
              <a:rPr lang="en-US" sz="1500" dirty="0">
                <a:solidFill>
                  <a:schemeClr val="tx1">
                    <a:lumMod val="75000"/>
                    <a:lumOff val="25000"/>
                  </a:schemeClr>
                </a:solidFill>
              </a:rPr>
              <a:t>Mejora la productividad de leche o ganancia diaria de peso en engorde.  </a:t>
            </a:r>
          </a:p>
          <a:p>
            <a:pPr marL="285750" indent="-285750" defTabSz="914400">
              <a:lnSpc>
                <a:spcPct val="90000"/>
              </a:lnSpc>
              <a:spcAft>
                <a:spcPts val="600"/>
              </a:spcAft>
              <a:buClr>
                <a:schemeClr val="accent1"/>
              </a:buClr>
              <a:buFont typeface="Calibri" panose="020F0502020204030204" pitchFamily="34" charset="0"/>
              <a:buChar char="•"/>
            </a:pPr>
            <a:r>
              <a:rPr lang="en-US" sz="1500" dirty="0">
                <a:solidFill>
                  <a:schemeClr val="tx1">
                    <a:lumMod val="75000"/>
                    <a:lumOff val="25000"/>
                  </a:schemeClr>
                </a:solidFill>
              </a:rPr>
              <a:t>Se puede reducir intervalos entre partos / celos más exitosos.</a:t>
            </a:r>
          </a:p>
          <a:p>
            <a:pPr marL="285750" indent="-285750" defTabSz="914400">
              <a:lnSpc>
                <a:spcPct val="90000"/>
              </a:lnSpc>
              <a:spcAft>
                <a:spcPts val="600"/>
              </a:spcAft>
              <a:buClr>
                <a:schemeClr val="accent1"/>
              </a:buClr>
              <a:buFont typeface="Calibri" panose="020F0502020204030204" pitchFamily="34" charset="0"/>
              <a:buChar char="•"/>
            </a:pPr>
            <a:r>
              <a:rPr lang="en-US" sz="1500" dirty="0">
                <a:solidFill>
                  <a:schemeClr val="tx1">
                    <a:lumMod val="75000"/>
                    <a:lumOff val="25000"/>
                  </a:schemeClr>
                </a:solidFill>
              </a:rPr>
              <a:t>Se reducen los conflictos por el uso del agua en las comunidades.</a:t>
            </a:r>
          </a:p>
          <a:p>
            <a:pPr marL="285750" indent="-285750" defTabSz="914400">
              <a:lnSpc>
                <a:spcPct val="90000"/>
              </a:lnSpc>
              <a:spcAft>
                <a:spcPts val="600"/>
              </a:spcAft>
              <a:buClr>
                <a:schemeClr val="accent1"/>
              </a:buClr>
              <a:buFont typeface="Calibri" panose="020F0502020204030204" pitchFamily="34" charset="0"/>
              <a:buChar char="•"/>
            </a:pPr>
            <a:r>
              <a:rPr lang="en-US" sz="1500" dirty="0">
                <a:solidFill>
                  <a:schemeClr val="tx1">
                    <a:lumMod val="75000"/>
                    <a:lumOff val="25000"/>
                  </a:schemeClr>
                </a:solidFill>
              </a:rPr>
              <a:t>Se puede combinar con trabajos de recuperación de fuentes de agua.</a:t>
            </a:r>
          </a:p>
          <a:p>
            <a:pPr marL="285750" indent="-285750" defTabSz="914400">
              <a:lnSpc>
                <a:spcPct val="90000"/>
              </a:lnSpc>
              <a:spcAft>
                <a:spcPts val="600"/>
              </a:spcAft>
              <a:buClr>
                <a:schemeClr val="accent1"/>
              </a:buClr>
              <a:buFont typeface="Calibri" panose="020F0502020204030204" pitchFamily="34" charset="0"/>
              <a:buChar char="•"/>
            </a:pPr>
            <a:r>
              <a:rPr lang="en-US" sz="1500" dirty="0">
                <a:solidFill>
                  <a:schemeClr val="tx1">
                    <a:lumMod val="75000"/>
                    <a:lumOff val="25000"/>
                  </a:schemeClr>
                </a:solidFill>
              </a:rPr>
              <a:t>Se reduce el trabajo de la familia en abrevar.</a:t>
            </a:r>
          </a:p>
          <a:p>
            <a:pPr marL="285750" indent="-285750" defTabSz="914400">
              <a:lnSpc>
                <a:spcPct val="90000"/>
              </a:lnSpc>
              <a:spcAft>
                <a:spcPts val="600"/>
              </a:spcAft>
              <a:buClr>
                <a:schemeClr val="accent1"/>
              </a:buClr>
              <a:buFont typeface="Calibri" panose="020F0502020204030204" pitchFamily="34" charset="0"/>
              <a:buChar char="•"/>
            </a:pPr>
            <a:endParaRPr lang="en-US" sz="1500" dirty="0">
              <a:solidFill>
                <a:schemeClr val="tx1">
                  <a:lumMod val="75000"/>
                  <a:lumOff val="25000"/>
                </a:schemeClr>
              </a:solidFill>
            </a:endParaRPr>
          </a:p>
        </p:txBody>
      </p:sp>
      <p:sp>
        <p:nvSpPr>
          <p:cNvPr id="17" name="Rectangle 16">
            <a:extLst>
              <a:ext uri="{FF2B5EF4-FFF2-40B4-BE49-F238E27FC236}">
                <a16:creationId xmlns:a16="http://schemas.microsoft.com/office/drawing/2014/main" id="{6329CBCE-21AE-419D-AC1F-8ACF510A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NI"/>
          </a:p>
        </p:txBody>
      </p:sp>
      <p:sp>
        <p:nvSpPr>
          <p:cNvPr id="19" name="Rectangle 18">
            <a:extLst>
              <a:ext uri="{FF2B5EF4-FFF2-40B4-BE49-F238E27FC236}">
                <a16:creationId xmlns:a16="http://schemas.microsoft.com/office/drawing/2014/main" id="{FF2DA012-1414-493D-888F-5D99D0BDA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NI"/>
          </a:p>
        </p:txBody>
      </p:sp>
    </p:spTree>
    <p:extLst>
      <p:ext uri="{BB962C8B-B14F-4D97-AF65-F5344CB8AC3E}">
        <p14:creationId xmlns:p14="http://schemas.microsoft.com/office/powerpoint/2010/main" val="222858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0">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5144679" y="634946"/>
            <a:ext cx="6405063" cy="1450757"/>
          </a:xfrm>
        </p:spPr>
        <p:txBody>
          <a:bodyPr>
            <a:normAutofit/>
          </a:bodyPr>
          <a:lstStyle/>
          <a:p>
            <a:r>
              <a:rPr lang="es-MX" sz="4000" b="1" dirty="0"/>
              <a:t>Objetivo</a:t>
            </a:r>
            <a:endParaRPr lang="es-PA" sz="4000" b="1" dirty="0"/>
          </a:p>
        </p:txBody>
      </p:sp>
      <p:cxnSp>
        <p:nvCxnSpPr>
          <p:cNvPr id="30" name="Straight Connector 22">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p:cNvSpPr>
            <a:spLocks noGrp="1"/>
          </p:cNvSpPr>
          <p:nvPr>
            <p:ph idx="1"/>
          </p:nvPr>
        </p:nvSpPr>
        <p:spPr>
          <a:xfrm>
            <a:off x="5448300" y="2198914"/>
            <a:ext cx="6101442" cy="3670180"/>
          </a:xfrm>
        </p:spPr>
        <p:txBody>
          <a:bodyPr>
            <a:normAutofit/>
          </a:bodyPr>
          <a:lstStyle/>
          <a:p>
            <a:r>
              <a:rPr lang="es-MX" sz="2800" dirty="0"/>
              <a:t>Contribuir al conocimiento y uso de plataformas digitales y geoespaciales como elemento clave para el establecimiento de sistemas de cosecha de agua para fines agropecuarios.</a:t>
            </a:r>
            <a:endParaRPr lang="es-PA" sz="2800" dirty="0"/>
          </a:p>
        </p:txBody>
      </p:sp>
      <p:sp>
        <p:nvSpPr>
          <p:cNvPr id="31" name="Rectangle 24">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NI"/>
          </a:p>
        </p:txBody>
      </p:sp>
      <p:sp>
        <p:nvSpPr>
          <p:cNvPr id="32" name="Rectangle 26">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NI"/>
          </a:p>
        </p:txBody>
      </p:sp>
      <p:pic>
        <p:nvPicPr>
          <p:cNvPr id="8" name="Picture 2" descr="Resultado de imagen para capa geografica suelo">
            <a:extLst>
              <a:ext uri="{FF2B5EF4-FFF2-40B4-BE49-F238E27FC236}">
                <a16:creationId xmlns:a16="http://schemas.microsoft.com/office/drawing/2014/main" id="{C520FCFD-99FE-8968-D721-52206242009F}"/>
              </a:ext>
            </a:extLst>
          </p:cNvPr>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ackgroundRemoval t="4128" b="86492" l="10167" r="61239">
                        <a14:foregroundMark x1="24702" y1="9568" x2="41144" y2="4315"/>
                        <a14:foregroundMark x1="41144" y1="4315" x2="48133" y2="10131"/>
                        <a14:foregroundMark x1="57345" y1="26266" x2="57109" y2="26642"/>
                        <a14:foregroundMark x1="57698" y1="25704" x2="57345" y2="26266"/>
                        <a14:foregroundMark x1="58822" y1="23912" x2="57698" y2="25704"/>
                        <a14:foregroundMark x1="58366" y1="22834" x2="58062" y2="25704"/>
                        <a14:foregroundMark x1="58539" y1="21201" x2="58463" y2="21916"/>
                        <a14:foregroundMark x1="10405" y1="42026" x2="10167" y2="53846"/>
                        <a14:foregroundMark x1="60127" y1="23077" x2="61239" y2="23827"/>
                        <a14:backgroundMark x1="56473" y1="17073" x2="59095" y2="20075"/>
                        <a14:backgroundMark x1="38523" y1="63977" x2="42573" y2="68668"/>
                        <a14:backgroundMark x1="42573" y1="68668" x2="39079" y2="74859"/>
                        <a14:backgroundMark x1="39079" y1="74859" x2="21604" y2="86492"/>
                        <a14:backgroundMark x1="59492" y1="20826" x2="59492" y2="20826"/>
                        <a14:backgroundMark x1="60048" y1="21388" x2="60048" y2="21388"/>
                        <a14:backgroundMark x1="59809" y1="20450" x2="59809" y2="20450"/>
                        <a14:backgroundMark x1="57188" y1="26266" x2="57188" y2="26266"/>
                        <a14:backgroundMark x1="59253" y1="20450" x2="60127" y2="22514"/>
                        <a14:backgroundMark x1="57268" y1="26642" x2="56473" y2="27392"/>
                        <a14:backgroundMark x1="59015" y1="18949" x2="59333" y2="19887"/>
                        <a14:backgroundMark x1="9531" y1="55347" x2="8419" y2="56473"/>
                        <a14:backgroundMark x1="61239" y1="23827" x2="61239" y2="23827"/>
                        <a14:backgroundMark x1="61239" y1="23827" x2="61239" y2="23827"/>
                        <a14:backgroundMark x1="61239" y1="23827" x2="61239" y2="23827"/>
                        <a14:backgroundMark x1="58221" y1="26079" x2="58221" y2="26079"/>
                        <a14:backgroundMark x1="57824" y1="26266" x2="57824" y2="26266"/>
                        <a14:backgroundMark x1="57268" y1="26266" x2="57268" y2="26266"/>
                        <a14:backgroundMark x1="57268" y1="26266" x2="57268" y2="26266"/>
                        <a14:backgroundMark x1="58221" y1="25704" x2="58221" y2="25704"/>
                        <a14:backgroundMark x1="58221" y1="25704" x2="58221" y2="25704"/>
                        <a14:backgroundMark x1="9770" y1="55910" x2="9214" y2="56285"/>
                      </a14:backgroundRemoval>
                    </a14:imgEffect>
                  </a14:imgLayer>
                </a14:imgProps>
              </a:ext>
              <a:ext uri="{28A0092B-C50C-407E-A947-70E740481C1C}">
                <a14:useLocalDpi xmlns:a14="http://schemas.microsoft.com/office/drawing/2010/main"/>
              </a:ext>
            </a:extLst>
          </a:blip>
          <a:srcRect l="9031" t="1619" r="38909" b="17862"/>
          <a:stretch/>
        </p:blipFill>
        <p:spPr bwMode="auto">
          <a:xfrm>
            <a:off x="454334" y="1360324"/>
            <a:ext cx="4351707" cy="2873471"/>
          </a:xfrm>
          <a:prstGeom prst="rect">
            <a:avLst/>
          </a:prstGeom>
          <a:noFill/>
          <a:ln w="1270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0115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286603"/>
            <a:ext cx="10058400" cy="907197"/>
          </a:xfrm>
        </p:spPr>
        <p:txBody>
          <a:bodyPr>
            <a:normAutofit/>
          </a:bodyPr>
          <a:lstStyle/>
          <a:p>
            <a:r>
              <a:rPr lang="es-MX" sz="4000" b="1" dirty="0"/>
              <a:t>Conclusiones</a:t>
            </a:r>
            <a:endParaRPr lang="es-PA" sz="4000" b="1" dirty="0"/>
          </a:p>
        </p:txBody>
      </p:sp>
      <p:sp>
        <p:nvSpPr>
          <p:cNvPr id="3" name="Marcador de contenido 2"/>
          <p:cNvSpPr>
            <a:spLocks noGrp="1"/>
          </p:cNvSpPr>
          <p:nvPr>
            <p:ph idx="1"/>
          </p:nvPr>
        </p:nvSpPr>
        <p:spPr>
          <a:xfrm>
            <a:off x="558801" y="1880127"/>
            <a:ext cx="10913532" cy="4486806"/>
          </a:xfrm>
        </p:spPr>
        <p:txBody>
          <a:bodyPr>
            <a:normAutofit fontScale="92500" lnSpcReduction="10000"/>
          </a:bodyPr>
          <a:lstStyle/>
          <a:p>
            <a:r>
              <a:rPr lang="es-MX" dirty="0"/>
              <a:t>La cosecha de agua bien planificada e implementada contribuye en la mejora de las condiciones socio productivas y económicas de las familias rurales, y con una mejor preparación ante los cambios adversos y bruscos del clima.</a:t>
            </a:r>
          </a:p>
          <a:p>
            <a:r>
              <a:rPr lang="es-MX" dirty="0"/>
              <a:t>Existen opciones y herramientas tecnológicas digitales y geoespaciales que pueden facilitar y optimizar la implementación de la cosecha de agua.</a:t>
            </a:r>
          </a:p>
          <a:p>
            <a:r>
              <a:rPr lang="es-MX" dirty="0"/>
              <a:t>La metodología Cosecha H2O puede adaptarse a Panamá siguiendo el protocolo ya existente y utilizando preferiblemente capas de información nacional de alta resolución.</a:t>
            </a:r>
          </a:p>
          <a:p>
            <a:r>
              <a:rPr lang="es-MX" dirty="0"/>
              <a:t>En general los criterios, variables y ponderaciones deben estar definidos con base en el objetivo de la intervención. </a:t>
            </a:r>
          </a:p>
          <a:p>
            <a:r>
              <a:rPr lang="es-MX" dirty="0"/>
              <a:t>Las ponderaciones asignadas a la variable textura del suelo, dependerá del objetivo de la intervención; si el objetivo es infiltrar agua (siembra de agua) se debe dar mayor peso a suelos permeables, pero si el objetivo es retener y almacenar (cosecha de agua) el mayor peso debe asignarse a los suelos impermeables.</a:t>
            </a:r>
          </a:p>
          <a:p>
            <a:r>
              <a:rPr lang="es-CR" dirty="0">
                <a:cs typeface="Calibri" panose="020F0502020204030204" pitchFamily="34" charset="0"/>
              </a:rPr>
              <a:t>En la ganadería se puede incrementar la productividad de leche entre un 20-30% y hasta un 25% de ganancia media diaria de peso durante la estación seca.</a:t>
            </a:r>
            <a:endParaRPr lang="es-MX" dirty="0"/>
          </a:p>
        </p:txBody>
      </p:sp>
    </p:spTree>
    <p:extLst>
      <p:ext uri="{BB962C8B-B14F-4D97-AF65-F5344CB8AC3E}">
        <p14:creationId xmlns:p14="http://schemas.microsoft.com/office/powerpoint/2010/main" val="22682213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286603"/>
            <a:ext cx="10058400" cy="907197"/>
          </a:xfrm>
        </p:spPr>
        <p:txBody>
          <a:bodyPr>
            <a:normAutofit/>
          </a:bodyPr>
          <a:lstStyle/>
          <a:p>
            <a:r>
              <a:rPr lang="es-MX" sz="4000" b="1" dirty="0"/>
              <a:t>Recomendaciones</a:t>
            </a:r>
            <a:endParaRPr lang="es-PA" sz="4000" b="1" dirty="0"/>
          </a:p>
        </p:txBody>
      </p:sp>
      <p:sp>
        <p:nvSpPr>
          <p:cNvPr id="3" name="Marcador de contenido 2"/>
          <p:cNvSpPr>
            <a:spLocks noGrp="1"/>
          </p:cNvSpPr>
          <p:nvPr>
            <p:ph idx="1"/>
          </p:nvPr>
        </p:nvSpPr>
        <p:spPr>
          <a:xfrm>
            <a:off x="449580" y="1905000"/>
            <a:ext cx="11353800" cy="4165600"/>
          </a:xfrm>
        </p:spPr>
        <p:txBody>
          <a:bodyPr>
            <a:noAutofit/>
          </a:bodyPr>
          <a:lstStyle/>
          <a:p>
            <a:pPr>
              <a:buFont typeface="Wingdings" panose="05000000000000000000" pitchFamily="2" charset="2"/>
              <a:buChar char="ü"/>
            </a:pPr>
            <a:r>
              <a:rPr lang="es-MX" dirty="0"/>
              <a:t>  El personal técnico ligado al desarrollo de iniciativas agropecuarias debería estar mejor entrenado en el uso de las herramientas tecnológicas digitales de tal manera que les permita ser mas eficaces en el desempeño de sus funciones.</a:t>
            </a:r>
            <a:endParaRPr lang="es-PA" dirty="0"/>
          </a:p>
          <a:p>
            <a:pPr>
              <a:buFont typeface="Wingdings" panose="05000000000000000000" pitchFamily="2" charset="2"/>
              <a:buChar char="ü"/>
            </a:pPr>
            <a:r>
              <a:rPr lang="es-MX" dirty="0"/>
              <a:t>  Para asegurar una mayor eficacia en el uso de plataformas digitales y geoespaciales se deben seleccionar aquellas o aquella que mejor se adapte al país y contar con capas de información oficiales a una misma escala y de la mejor resolución posible.</a:t>
            </a:r>
          </a:p>
          <a:p>
            <a:pPr>
              <a:buFont typeface="Wingdings" panose="05000000000000000000" pitchFamily="2" charset="2"/>
              <a:buChar char="ü"/>
            </a:pPr>
            <a:r>
              <a:rPr lang="es-MX" dirty="0"/>
              <a:t> La cosecha de agua requiere conocimiento holístico y por ello es necesario la conformación de equipos multidisciplinarios (ingenieros agrónomos o agrícolas, civiles, arquitectos, recursos naturales, economistas)</a:t>
            </a:r>
          </a:p>
          <a:p>
            <a:pPr>
              <a:buFont typeface="Wingdings" panose="05000000000000000000" pitchFamily="2" charset="2"/>
              <a:buChar char="ü"/>
            </a:pPr>
            <a:r>
              <a:rPr lang="es-MX" dirty="0"/>
              <a:t> Realizar el análisis multicriterio con no mas de cinco variables, con el objetivo de ser mas precisos en el alcance de los resultados.</a:t>
            </a:r>
          </a:p>
          <a:p>
            <a:pPr>
              <a:buFont typeface="Wingdings" panose="05000000000000000000" pitchFamily="2" charset="2"/>
              <a:buChar char="ü"/>
            </a:pPr>
            <a:r>
              <a:rPr lang="es-MX" dirty="0"/>
              <a:t>  La inclusión de solicitud de aporte de contrapartidas a los productores y productoras contribuye a una mayor sostenibilidad de la cosecha de agua.</a:t>
            </a:r>
          </a:p>
        </p:txBody>
      </p:sp>
    </p:spTree>
    <p:extLst>
      <p:ext uri="{BB962C8B-B14F-4D97-AF65-F5344CB8AC3E}">
        <p14:creationId xmlns:p14="http://schemas.microsoft.com/office/powerpoint/2010/main" val="17289736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descr="Un elefante en la selva&#10;&#10;Descripción generada automáticamente con confianza media">
            <a:extLst>
              <a:ext uri="{FF2B5EF4-FFF2-40B4-BE49-F238E27FC236}">
                <a16:creationId xmlns:a16="http://schemas.microsoft.com/office/drawing/2014/main" id="{376AB8EA-BF23-4DC6-B690-7C04144AB98E}"/>
              </a:ext>
            </a:extLst>
          </p:cNvPr>
          <p:cNvPicPr>
            <a:picLocks noChangeAspect="1"/>
          </p:cNvPicPr>
          <p:nvPr/>
        </p:nvPicPr>
        <p:blipFill>
          <a:blip r:embed="rId3"/>
          <a:stretch>
            <a:fillRect/>
          </a:stretch>
        </p:blipFill>
        <p:spPr>
          <a:xfrm>
            <a:off x="8117779" y="2699281"/>
            <a:ext cx="4005308" cy="2214782"/>
          </a:xfrm>
          <a:prstGeom prst="rect">
            <a:avLst/>
          </a:prstGeom>
        </p:spPr>
      </p:pic>
      <p:pic>
        <p:nvPicPr>
          <p:cNvPr id="19" name="Imagen 18">
            <a:extLst>
              <a:ext uri="{FF2B5EF4-FFF2-40B4-BE49-F238E27FC236}">
                <a16:creationId xmlns:a16="http://schemas.microsoft.com/office/drawing/2014/main" id="{7E82725B-31D2-42F8-9A8F-8B80A0F734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6838" y="2707332"/>
            <a:ext cx="4005307" cy="2214782"/>
          </a:xfrm>
          <a:prstGeom prst="rect">
            <a:avLst/>
          </a:prstGeom>
        </p:spPr>
      </p:pic>
      <p:pic>
        <p:nvPicPr>
          <p:cNvPr id="21" name="Imagen 20">
            <a:extLst>
              <a:ext uri="{FF2B5EF4-FFF2-40B4-BE49-F238E27FC236}">
                <a16:creationId xmlns:a16="http://schemas.microsoft.com/office/drawing/2014/main" id="{CB971F97-ABA7-4007-BEE3-5193B95CBD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599" y="2699281"/>
            <a:ext cx="3861786" cy="2214782"/>
          </a:xfrm>
          <a:prstGeom prst="rect">
            <a:avLst/>
          </a:prstGeom>
        </p:spPr>
      </p:pic>
      <p:sp>
        <p:nvSpPr>
          <p:cNvPr id="2" name="Flecha: curvada hacia abajo 1">
            <a:extLst>
              <a:ext uri="{FF2B5EF4-FFF2-40B4-BE49-F238E27FC236}">
                <a16:creationId xmlns:a16="http://schemas.microsoft.com/office/drawing/2014/main" id="{875DF12F-A62B-B2F1-09B7-CD8C31264DF4}"/>
              </a:ext>
            </a:extLst>
          </p:cNvPr>
          <p:cNvSpPr/>
          <p:nvPr/>
        </p:nvSpPr>
        <p:spPr>
          <a:xfrm>
            <a:off x="2025719" y="2032000"/>
            <a:ext cx="2298700" cy="419100"/>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NI">
              <a:solidFill>
                <a:schemeClr val="tx1"/>
              </a:solidFill>
            </a:endParaRPr>
          </a:p>
        </p:txBody>
      </p:sp>
      <p:sp>
        <p:nvSpPr>
          <p:cNvPr id="3" name="Flecha: curvada hacia abajo 2">
            <a:extLst>
              <a:ext uri="{FF2B5EF4-FFF2-40B4-BE49-F238E27FC236}">
                <a16:creationId xmlns:a16="http://schemas.microsoft.com/office/drawing/2014/main" id="{27C3CD80-3E77-3E45-2F5F-C92B6953869F}"/>
              </a:ext>
            </a:extLst>
          </p:cNvPr>
          <p:cNvSpPr/>
          <p:nvPr/>
        </p:nvSpPr>
        <p:spPr>
          <a:xfrm>
            <a:off x="6932795" y="2032000"/>
            <a:ext cx="2298700" cy="419100"/>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NI">
              <a:solidFill>
                <a:schemeClr val="tx1"/>
              </a:solidFill>
            </a:endParaRPr>
          </a:p>
        </p:txBody>
      </p:sp>
      <p:sp>
        <p:nvSpPr>
          <p:cNvPr id="4" name="CuadroTexto 3">
            <a:extLst>
              <a:ext uri="{FF2B5EF4-FFF2-40B4-BE49-F238E27FC236}">
                <a16:creationId xmlns:a16="http://schemas.microsoft.com/office/drawing/2014/main" id="{EE97A918-E19D-CC13-58A8-7121CA46239E}"/>
              </a:ext>
            </a:extLst>
          </p:cNvPr>
          <p:cNvSpPr txBox="1"/>
          <p:nvPr/>
        </p:nvSpPr>
        <p:spPr>
          <a:xfrm>
            <a:off x="952500" y="4996934"/>
            <a:ext cx="1752600" cy="461665"/>
          </a:xfrm>
          <a:prstGeom prst="rect">
            <a:avLst/>
          </a:prstGeom>
          <a:noFill/>
        </p:spPr>
        <p:txBody>
          <a:bodyPr wrap="square" rtlCol="0">
            <a:spAutoFit/>
          </a:bodyPr>
          <a:lstStyle/>
          <a:p>
            <a:r>
              <a:rPr lang="es-ES" sz="2400" dirty="0"/>
              <a:t>2017</a:t>
            </a:r>
            <a:endParaRPr lang="es-NI" sz="2400" dirty="0"/>
          </a:p>
        </p:txBody>
      </p:sp>
      <p:sp>
        <p:nvSpPr>
          <p:cNvPr id="5" name="CuadroTexto 4">
            <a:extLst>
              <a:ext uri="{FF2B5EF4-FFF2-40B4-BE49-F238E27FC236}">
                <a16:creationId xmlns:a16="http://schemas.microsoft.com/office/drawing/2014/main" id="{F3D08FFC-2F73-1510-B829-898A7BFF9874}"/>
              </a:ext>
            </a:extLst>
          </p:cNvPr>
          <p:cNvSpPr txBox="1"/>
          <p:nvPr/>
        </p:nvSpPr>
        <p:spPr>
          <a:xfrm>
            <a:off x="9626600" y="4977578"/>
            <a:ext cx="1752600" cy="461665"/>
          </a:xfrm>
          <a:prstGeom prst="rect">
            <a:avLst/>
          </a:prstGeom>
          <a:noFill/>
        </p:spPr>
        <p:txBody>
          <a:bodyPr wrap="square" rtlCol="0">
            <a:spAutoFit/>
          </a:bodyPr>
          <a:lstStyle/>
          <a:p>
            <a:r>
              <a:rPr lang="es-ES" sz="2400" dirty="0"/>
              <a:t>2021</a:t>
            </a:r>
            <a:endParaRPr lang="es-NI" sz="2400" dirty="0"/>
          </a:p>
        </p:txBody>
      </p:sp>
      <p:cxnSp>
        <p:nvCxnSpPr>
          <p:cNvPr id="7" name="Conector recto de flecha 6">
            <a:extLst>
              <a:ext uri="{FF2B5EF4-FFF2-40B4-BE49-F238E27FC236}">
                <a16:creationId xmlns:a16="http://schemas.microsoft.com/office/drawing/2014/main" id="{CEEF7093-7D0F-FF94-89D0-368DA508F297}"/>
              </a:ext>
            </a:extLst>
          </p:cNvPr>
          <p:cNvCxnSpPr>
            <a:endCxn id="5" idx="1"/>
          </p:cNvCxnSpPr>
          <p:nvPr/>
        </p:nvCxnSpPr>
        <p:spPr>
          <a:xfrm>
            <a:off x="1828800" y="5181600"/>
            <a:ext cx="7797800" cy="26811"/>
          </a:xfrm>
          <a:prstGeom prst="straightConnector1">
            <a:avLst/>
          </a:prstGeom>
          <a:ln w="60325">
            <a:solidFill>
              <a:srgbClr val="00B050"/>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8" name="Título 1">
            <a:extLst>
              <a:ext uri="{FF2B5EF4-FFF2-40B4-BE49-F238E27FC236}">
                <a16:creationId xmlns:a16="http://schemas.microsoft.com/office/drawing/2014/main" id="{23AF04A2-FAE0-6D80-31B3-65CBC4810AF5}"/>
              </a:ext>
            </a:extLst>
          </p:cNvPr>
          <p:cNvSpPr txBox="1">
            <a:spLocks/>
          </p:cNvSpPr>
          <p:nvPr/>
        </p:nvSpPr>
        <p:spPr>
          <a:xfrm>
            <a:off x="147599" y="5595242"/>
            <a:ext cx="10058400" cy="145075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MX" b="1" dirty="0"/>
              <a:t>¡Gracias por su atención!</a:t>
            </a:r>
            <a:endParaRPr lang="es-PA" b="1" dirty="0"/>
          </a:p>
        </p:txBody>
      </p:sp>
      <p:sp>
        <p:nvSpPr>
          <p:cNvPr id="9" name="Título 1">
            <a:extLst>
              <a:ext uri="{FF2B5EF4-FFF2-40B4-BE49-F238E27FC236}">
                <a16:creationId xmlns:a16="http://schemas.microsoft.com/office/drawing/2014/main" id="{7F2115A2-16CA-ACE9-1403-41695983A6FC}"/>
              </a:ext>
            </a:extLst>
          </p:cNvPr>
          <p:cNvSpPr txBox="1">
            <a:spLocks/>
          </p:cNvSpPr>
          <p:nvPr/>
        </p:nvSpPr>
        <p:spPr>
          <a:xfrm>
            <a:off x="1129099" y="517728"/>
            <a:ext cx="10058400" cy="145075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MX" sz="3600" b="1" dirty="0"/>
              <a:t>Con sabiduría, paciencia y entrega, podemos mejorar el medio ambiente, producir mas y mejor.</a:t>
            </a:r>
            <a:endParaRPr lang="es-PA" sz="3600" b="1" dirty="0"/>
          </a:p>
        </p:txBody>
      </p:sp>
    </p:spTree>
    <p:extLst>
      <p:ext uri="{BB962C8B-B14F-4D97-AF65-F5344CB8AC3E}">
        <p14:creationId xmlns:p14="http://schemas.microsoft.com/office/powerpoint/2010/main" val="20463040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FD174-F7DA-51A2-D923-CA5C3D134EE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9FDCDEB-FFEF-ED19-4874-E48976392711}"/>
              </a:ext>
            </a:extLst>
          </p:cNvPr>
          <p:cNvSpPr>
            <a:spLocks noGrp="1"/>
          </p:cNvSpPr>
          <p:nvPr>
            <p:ph type="title"/>
          </p:nvPr>
        </p:nvSpPr>
        <p:spPr>
          <a:xfrm>
            <a:off x="1097280" y="286604"/>
            <a:ext cx="10058400" cy="619330"/>
          </a:xfrm>
        </p:spPr>
        <p:txBody>
          <a:bodyPr>
            <a:normAutofit/>
          </a:bodyPr>
          <a:lstStyle/>
          <a:p>
            <a:r>
              <a:rPr lang="es-MX" sz="4000" b="1" dirty="0"/>
              <a:t>Agradecimientos </a:t>
            </a:r>
            <a:endParaRPr lang="es-PA" sz="4000" b="1" dirty="0"/>
          </a:p>
        </p:txBody>
      </p:sp>
      <p:sp>
        <p:nvSpPr>
          <p:cNvPr id="3" name="Marcador de contenido 2">
            <a:extLst>
              <a:ext uri="{FF2B5EF4-FFF2-40B4-BE49-F238E27FC236}">
                <a16:creationId xmlns:a16="http://schemas.microsoft.com/office/drawing/2014/main" id="{86F0F850-A9B1-7FBB-1BD3-62A2086833A9}"/>
              </a:ext>
            </a:extLst>
          </p:cNvPr>
          <p:cNvSpPr>
            <a:spLocks noGrp="1"/>
          </p:cNvSpPr>
          <p:nvPr>
            <p:ph idx="1"/>
          </p:nvPr>
        </p:nvSpPr>
        <p:spPr>
          <a:xfrm>
            <a:off x="433917" y="938537"/>
            <a:ext cx="11385126" cy="508000"/>
          </a:xfrm>
        </p:spPr>
        <p:txBody>
          <a:bodyPr>
            <a:normAutofit fontScale="85000" lnSpcReduction="20000"/>
          </a:bodyPr>
          <a:lstStyle/>
          <a:p>
            <a:r>
              <a:rPr lang="es-MX" dirty="0"/>
              <a:t>Listado de documentos y autores</a:t>
            </a:r>
            <a:r>
              <a:rPr lang="es-PA" dirty="0"/>
              <a:t> de metodologías de referencia para selección de sitios cosecha de agua, utilizando herramientas geoespaciales</a:t>
            </a:r>
          </a:p>
        </p:txBody>
      </p:sp>
      <p:sp>
        <p:nvSpPr>
          <p:cNvPr id="11" name="Rectangle 1">
            <a:extLst>
              <a:ext uri="{FF2B5EF4-FFF2-40B4-BE49-F238E27FC236}">
                <a16:creationId xmlns:a16="http://schemas.microsoft.com/office/drawing/2014/main" id="{07193070-57D0-66B5-17FC-F02EEAFA3BB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NI" altLang="es-NI" sz="1200" b="0" i="0" u="none" strike="noStrike" cap="none" normalizeH="0" baseline="0">
                <a:ln>
                  <a:noFill/>
                </a:ln>
                <a:solidFill>
                  <a:srgbClr val="1F1F1F"/>
                </a:solidFill>
                <a:effectLst/>
                <a:latin typeface="ElsevierSans"/>
              </a:rPr>
              <a:t>, , , </a:t>
            </a:r>
            <a:r>
              <a:rPr kumimoji="0" lang="es-NI" altLang="es-NI" sz="800" b="0" i="0" u="none" strike="noStrike" cap="none" normalizeH="0" baseline="0">
                <a:ln>
                  <a:noFill/>
                </a:ln>
                <a:solidFill>
                  <a:schemeClr val="tx1"/>
                </a:solidFill>
                <a:effectLst/>
              </a:rPr>
              <a:t> </a:t>
            </a:r>
            <a:endParaRPr kumimoji="0" lang="es-NI" altLang="es-NI" sz="1800" b="0" i="0" u="none" strike="noStrike" cap="none" normalizeH="0" baseline="0">
              <a:ln>
                <a:noFill/>
              </a:ln>
              <a:solidFill>
                <a:schemeClr val="tx1"/>
              </a:solidFill>
              <a:effectLst/>
              <a:latin typeface="Arial" panose="020B0604020202020204" pitchFamily="34" charset="0"/>
            </a:endParaRPr>
          </a:p>
        </p:txBody>
      </p:sp>
      <p:graphicFrame>
        <p:nvGraphicFramePr>
          <p:cNvPr id="14" name="Tabla 13">
            <a:extLst>
              <a:ext uri="{FF2B5EF4-FFF2-40B4-BE49-F238E27FC236}">
                <a16:creationId xmlns:a16="http://schemas.microsoft.com/office/drawing/2014/main" id="{819BDBDA-E4C0-DFF7-287F-B44CA7BBE10B}"/>
              </a:ext>
            </a:extLst>
          </p:cNvPr>
          <p:cNvGraphicFramePr>
            <a:graphicFrameLocks noGrp="1"/>
          </p:cNvGraphicFramePr>
          <p:nvPr>
            <p:extLst>
              <p:ext uri="{D42A27DB-BD31-4B8C-83A1-F6EECF244321}">
                <p14:modId xmlns:p14="http://schemas.microsoft.com/office/powerpoint/2010/main" val="3224258319"/>
              </p:ext>
            </p:extLst>
          </p:nvPr>
        </p:nvGraphicFramePr>
        <p:xfrm>
          <a:off x="433917" y="1479140"/>
          <a:ext cx="11385126" cy="4845836"/>
        </p:xfrm>
        <a:graphic>
          <a:graphicData uri="http://schemas.openxmlformats.org/drawingml/2006/table">
            <a:tbl>
              <a:tblPr firstRow="1" bandRow="1">
                <a:tableStyleId>{5C22544A-7EE6-4342-B048-85BDC9FD1C3A}</a:tableStyleId>
              </a:tblPr>
              <a:tblGrid>
                <a:gridCol w="4120727">
                  <a:extLst>
                    <a:ext uri="{9D8B030D-6E8A-4147-A177-3AD203B41FA5}">
                      <a16:colId xmlns:a16="http://schemas.microsoft.com/office/drawing/2014/main" val="3168286367"/>
                    </a:ext>
                  </a:extLst>
                </a:gridCol>
                <a:gridCol w="2229990">
                  <a:extLst>
                    <a:ext uri="{9D8B030D-6E8A-4147-A177-3AD203B41FA5}">
                      <a16:colId xmlns:a16="http://schemas.microsoft.com/office/drawing/2014/main" val="553059156"/>
                    </a:ext>
                  </a:extLst>
                </a:gridCol>
                <a:gridCol w="699476">
                  <a:extLst>
                    <a:ext uri="{9D8B030D-6E8A-4147-A177-3AD203B41FA5}">
                      <a16:colId xmlns:a16="http://schemas.microsoft.com/office/drawing/2014/main" val="573563831"/>
                    </a:ext>
                  </a:extLst>
                </a:gridCol>
                <a:gridCol w="4334933">
                  <a:extLst>
                    <a:ext uri="{9D8B030D-6E8A-4147-A177-3AD203B41FA5}">
                      <a16:colId xmlns:a16="http://schemas.microsoft.com/office/drawing/2014/main" val="3213187518"/>
                    </a:ext>
                  </a:extLst>
                </a:gridCol>
              </a:tblGrid>
              <a:tr h="639838">
                <a:tc>
                  <a:txBody>
                    <a:bodyPr/>
                    <a:lstStyle/>
                    <a:p>
                      <a:r>
                        <a:rPr lang="es-NI" sz="1200" dirty="0">
                          <a:latin typeface="+mn-lt"/>
                        </a:rPr>
                        <a:t>Nombre del documento</a:t>
                      </a:r>
                    </a:p>
                  </a:txBody>
                  <a:tcPr/>
                </a:tc>
                <a:tc>
                  <a:txBody>
                    <a:bodyPr/>
                    <a:lstStyle/>
                    <a:p>
                      <a:r>
                        <a:rPr lang="es-NI" sz="1200" dirty="0">
                          <a:latin typeface="+mn-lt"/>
                        </a:rPr>
                        <a:t>Autores</a:t>
                      </a:r>
                    </a:p>
                  </a:txBody>
                  <a:tcPr/>
                </a:tc>
                <a:tc>
                  <a:txBody>
                    <a:bodyPr/>
                    <a:lstStyle/>
                    <a:p>
                      <a:r>
                        <a:rPr lang="es-NI" sz="1200" dirty="0">
                          <a:latin typeface="+mn-lt"/>
                        </a:rPr>
                        <a:t>Año</a:t>
                      </a:r>
                    </a:p>
                  </a:txBody>
                  <a:tcPr/>
                </a:tc>
                <a:tc>
                  <a:txBody>
                    <a:bodyPr/>
                    <a:lstStyle/>
                    <a:p>
                      <a:r>
                        <a:rPr lang="es-NI" sz="1200" dirty="0">
                          <a:latin typeface="+mn-lt"/>
                        </a:rPr>
                        <a:t>Disponible</a:t>
                      </a:r>
                    </a:p>
                  </a:txBody>
                  <a:tcPr/>
                </a:tc>
                <a:extLst>
                  <a:ext uri="{0D108BD9-81ED-4DB2-BD59-A6C34878D82A}">
                    <a16:rowId xmlns:a16="http://schemas.microsoft.com/office/drawing/2014/main" val="277424066"/>
                  </a:ext>
                </a:extLst>
              </a:tr>
              <a:tr h="639838">
                <a:tc>
                  <a:txBody>
                    <a:bodyPr/>
                    <a:lstStyle/>
                    <a:p>
                      <a:r>
                        <a:rPr lang="es-CR" sz="1200" dirty="0">
                          <a:solidFill>
                            <a:srgbClr val="44546A"/>
                          </a:solidFill>
                          <a:effectLst/>
                          <a:latin typeface="+mn-lt"/>
                          <a:ea typeface="Calibri" panose="020F0502020204030204" pitchFamily="34" charset="0"/>
                          <a:cs typeface="Calibri" panose="020F0502020204030204" pitchFamily="34" charset="0"/>
                        </a:rPr>
                        <a:t>Manual de Usuario de AGRI-Fuentes Mundiales. </a:t>
                      </a:r>
                      <a:endParaRPr lang="es-NI" sz="1200" dirty="0">
                        <a:latin typeface="+mn-lt"/>
                      </a:endParaRPr>
                    </a:p>
                  </a:txBody>
                  <a:tcPr/>
                </a:tc>
                <a:tc>
                  <a:txBody>
                    <a:bodyPr/>
                    <a:lstStyle/>
                    <a:p>
                      <a:r>
                        <a:rPr lang="es-CR" sz="1200" dirty="0">
                          <a:solidFill>
                            <a:srgbClr val="44546A"/>
                          </a:solidFill>
                          <a:effectLst/>
                          <a:latin typeface="+mn-lt"/>
                          <a:ea typeface="Calibri" panose="020F0502020204030204" pitchFamily="34" charset="0"/>
                          <a:cs typeface="Calibri" panose="020F0502020204030204" pitchFamily="34" charset="0"/>
                        </a:rPr>
                        <a:t>Jefferson Valencia, </a:t>
                      </a:r>
                      <a:r>
                        <a:rPr lang="es-CR" sz="1200" dirty="0" err="1">
                          <a:solidFill>
                            <a:srgbClr val="44546A"/>
                          </a:solidFill>
                          <a:effectLst/>
                          <a:latin typeface="+mn-lt"/>
                          <a:ea typeface="Calibri" panose="020F0502020204030204" pitchFamily="34" charset="0"/>
                          <a:cs typeface="Calibri" panose="020F0502020204030204" pitchFamily="34" charset="0"/>
                        </a:rPr>
                        <a:t>Herlin</a:t>
                      </a:r>
                      <a:r>
                        <a:rPr lang="es-CR" sz="1200" dirty="0">
                          <a:solidFill>
                            <a:srgbClr val="44546A"/>
                          </a:solidFill>
                          <a:effectLst/>
                          <a:latin typeface="+mn-lt"/>
                          <a:ea typeface="Calibri" panose="020F0502020204030204" pitchFamily="34" charset="0"/>
                          <a:cs typeface="Calibri" panose="020F0502020204030204" pitchFamily="34" charset="0"/>
                        </a:rPr>
                        <a:t> Espinosa,  David Garzón,  Edward  Guevara, </a:t>
                      </a:r>
                      <a:r>
                        <a:rPr lang="es-CR" sz="1200" dirty="0" err="1">
                          <a:solidFill>
                            <a:srgbClr val="44546A"/>
                          </a:solidFill>
                          <a:effectLst/>
                          <a:latin typeface="+mn-lt"/>
                          <a:ea typeface="Calibri" panose="020F0502020204030204" pitchFamily="34" charset="0"/>
                          <a:cs typeface="Calibri" panose="020F0502020204030204" pitchFamily="34" charset="0"/>
                        </a:rPr>
                        <a:t>Sindy</a:t>
                      </a:r>
                      <a:r>
                        <a:rPr lang="es-CR" sz="1200" dirty="0">
                          <a:solidFill>
                            <a:srgbClr val="44546A"/>
                          </a:solidFill>
                          <a:effectLst/>
                          <a:latin typeface="+mn-lt"/>
                          <a:ea typeface="Calibri" panose="020F0502020204030204" pitchFamily="34" charset="0"/>
                          <a:cs typeface="Calibri" panose="020F0502020204030204" pitchFamily="34" charset="0"/>
                        </a:rPr>
                        <a:t> </a:t>
                      </a:r>
                      <a:r>
                        <a:rPr lang="es-CR" sz="1200" dirty="0" err="1">
                          <a:solidFill>
                            <a:srgbClr val="44546A"/>
                          </a:solidFill>
                          <a:effectLst/>
                          <a:latin typeface="+mn-lt"/>
                          <a:ea typeface="Calibri" panose="020F0502020204030204" pitchFamily="34" charset="0"/>
                          <a:cs typeface="Calibri" panose="020F0502020204030204" pitchFamily="34" charset="0"/>
                        </a:rPr>
                        <a:t>Leverón</a:t>
                      </a:r>
                      <a:r>
                        <a:rPr lang="es-CR" sz="1200" dirty="0">
                          <a:solidFill>
                            <a:srgbClr val="44546A"/>
                          </a:solidFill>
                          <a:effectLst/>
                          <a:latin typeface="+mn-lt"/>
                          <a:ea typeface="Calibri" panose="020F0502020204030204" pitchFamily="34" charset="0"/>
                          <a:cs typeface="Calibri" panose="020F0502020204030204" pitchFamily="34" charset="0"/>
                        </a:rPr>
                        <a:t>, Marcela Quintero</a:t>
                      </a:r>
                      <a:endParaRPr lang="es-NI" sz="1200" dirty="0">
                        <a:latin typeface="+mn-lt"/>
                      </a:endParaRPr>
                    </a:p>
                  </a:txBody>
                  <a:tcPr/>
                </a:tc>
                <a:tc>
                  <a:txBody>
                    <a:bodyPr/>
                    <a:lstStyle/>
                    <a:p>
                      <a:r>
                        <a:rPr lang="es-NI" sz="1200" kern="1200" dirty="0">
                          <a:solidFill>
                            <a:srgbClr val="44546A"/>
                          </a:solidFill>
                          <a:effectLst/>
                          <a:latin typeface="+mn-lt"/>
                          <a:ea typeface="+mn-ea"/>
                          <a:cs typeface="Calibri" panose="020F0502020204030204" pitchFamily="34" charset="0"/>
                        </a:rPr>
                        <a:t>2020</a:t>
                      </a:r>
                    </a:p>
                  </a:txBody>
                  <a:tcPr/>
                </a:tc>
                <a:tc>
                  <a:txBody>
                    <a:bodyPr/>
                    <a:lstStyle/>
                    <a:p>
                      <a:r>
                        <a:rPr lang="es-NI" sz="1200" kern="1200" dirty="0">
                          <a:solidFill>
                            <a:srgbClr val="44546A"/>
                          </a:solidFill>
                          <a:effectLst/>
                          <a:latin typeface="+mn-lt"/>
                          <a:ea typeface="+mn-ea"/>
                          <a:cs typeface="Calibri" panose="020F0502020204030204" pitchFamily="34" charset="0"/>
                          <a:hlinkClick r:id="rId2">
                            <a:extLst>
                              <a:ext uri="{A12FA001-AC4F-418D-AE19-62706E023703}">
                                <ahyp:hlinkClr xmlns:ahyp="http://schemas.microsoft.com/office/drawing/2018/hyperlinkcolor" val="tx"/>
                              </a:ext>
                            </a:extLst>
                          </a:hlinkClick>
                        </a:rPr>
                        <a:t>https://agri-worldsources.com/usermanual/AGRI_usermanual_es.pdf</a:t>
                      </a:r>
                      <a:endParaRPr lang="es-NI" sz="1200" kern="1200" dirty="0">
                        <a:solidFill>
                          <a:srgbClr val="44546A"/>
                        </a:solidFill>
                        <a:effectLst/>
                        <a:latin typeface="+mn-lt"/>
                        <a:ea typeface="+mn-ea"/>
                        <a:cs typeface="Calibri" panose="020F0502020204030204" pitchFamily="34" charset="0"/>
                      </a:endParaRPr>
                    </a:p>
                    <a:p>
                      <a:endParaRPr lang="es-NI" sz="1200" kern="1200" dirty="0">
                        <a:solidFill>
                          <a:srgbClr val="44546A"/>
                        </a:solidFill>
                        <a:effectLst/>
                        <a:latin typeface="+mn-lt"/>
                        <a:ea typeface="+mn-ea"/>
                        <a:cs typeface="Calibri" panose="020F0502020204030204" pitchFamily="34" charset="0"/>
                      </a:endParaRPr>
                    </a:p>
                  </a:txBody>
                  <a:tcPr/>
                </a:tc>
                <a:extLst>
                  <a:ext uri="{0D108BD9-81ED-4DB2-BD59-A6C34878D82A}">
                    <a16:rowId xmlns:a16="http://schemas.microsoft.com/office/drawing/2014/main" val="1143046640"/>
                  </a:ext>
                </a:extLst>
              </a:tr>
              <a:tr h="639838">
                <a:tc>
                  <a:txBody>
                    <a:bodyPr/>
                    <a:lstStyle/>
                    <a:p>
                      <a:r>
                        <a:rPr lang="es-CR" sz="1200" kern="1200" dirty="0">
                          <a:solidFill>
                            <a:srgbClr val="44546A"/>
                          </a:solidFill>
                          <a:effectLst/>
                          <a:latin typeface="+mn-lt"/>
                          <a:ea typeface="Calibri" panose="020F0502020204030204" pitchFamily="34" charset="0"/>
                          <a:cs typeface="Calibri" panose="020F0502020204030204" pitchFamily="34" charset="0"/>
                        </a:rPr>
                        <a:t>Localización óptima de zonas potenciales para cosecha de agua lluvia </a:t>
                      </a:r>
                      <a:r>
                        <a:rPr lang="es-CR" sz="1200" dirty="0">
                          <a:solidFill>
                            <a:srgbClr val="44546A"/>
                          </a:solidFill>
                          <a:effectLst/>
                          <a:latin typeface="+mn-lt"/>
                          <a:ea typeface="Calibri" panose="020F0502020204030204" pitchFamily="34" charset="0"/>
                          <a:cs typeface="Calibri" panose="020F0502020204030204" pitchFamily="34" charset="0"/>
                        </a:rPr>
                        <a:t>en la zona sur de Honduras</a:t>
                      </a:r>
                      <a:endParaRPr lang="es-NI" sz="1200" dirty="0">
                        <a:latin typeface="+mn-lt"/>
                      </a:endParaRPr>
                    </a:p>
                  </a:txBody>
                  <a:tcPr/>
                </a:tc>
                <a:tc>
                  <a:txBody>
                    <a:bodyPr/>
                    <a:lstStyle/>
                    <a:p>
                      <a:r>
                        <a:rPr lang="es-NI" sz="1200" kern="1200" dirty="0">
                          <a:solidFill>
                            <a:srgbClr val="44546A"/>
                          </a:solidFill>
                          <a:effectLst/>
                          <a:latin typeface="+mn-lt"/>
                          <a:cs typeface="Calibri" panose="020F0502020204030204" pitchFamily="34" charset="0"/>
                        </a:rPr>
                        <a:t>José Cáceres Coello</a:t>
                      </a:r>
                    </a:p>
                  </a:txBody>
                  <a:tcPr/>
                </a:tc>
                <a:tc>
                  <a:txBody>
                    <a:bodyPr/>
                    <a:lstStyle/>
                    <a:p>
                      <a:r>
                        <a:rPr lang="es-NI" sz="1200" kern="1200" dirty="0">
                          <a:solidFill>
                            <a:srgbClr val="44546A"/>
                          </a:solidFill>
                          <a:effectLst/>
                          <a:latin typeface="+mn-lt"/>
                          <a:ea typeface="+mn-ea"/>
                          <a:cs typeface="Calibri" panose="020F0502020204030204" pitchFamily="34" charset="0"/>
                        </a:rPr>
                        <a:t>2016</a:t>
                      </a:r>
                    </a:p>
                  </a:txBody>
                  <a:tcPr/>
                </a:tc>
                <a:tc>
                  <a:txBody>
                    <a:bodyPr/>
                    <a:lstStyle/>
                    <a:p>
                      <a:pPr marL="0" algn="l" defTabSz="914400" rtl="0" eaLnBrk="1" latinLnBrk="0" hangingPunct="1"/>
                      <a:r>
                        <a:rPr lang="en-US" sz="1200" kern="1200" dirty="0" err="1">
                          <a:solidFill>
                            <a:srgbClr val="44546A"/>
                          </a:solidFill>
                          <a:effectLst/>
                          <a:latin typeface="+mn-lt"/>
                          <a:ea typeface="+mn-ea"/>
                          <a:cs typeface="Calibri" panose="020F0502020204030204" pitchFamily="34" charset="0"/>
                        </a:rPr>
                        <a:t>Revista</a:t>
                      </a:r>
                      <a:r>
                        <a:rPr lang="en-US" sz="1200" kern="1200" dirty="0">
                          <a:solidFill>
                            <a:srgbClr val="44546A"/>
                          </a:solidFill>
                          <a:effectLst/>
                          <a:latin typeface="+mn-lt"/>
                          <a:ea typeface="+mn-ea"/>
                          <a:cs typeface="Calibri" panose="020F0502020204030204" pitchFamily="34" charset="0"/>
                        </a:rPr>
                        <a:t> </a:t>
                      </a:r>
                      <a:r>
                        <a:rPr lang="en-US" sz="1200" kern="1200" dirty="0" err="1">
                          <a:solidFill>
                            <a:srgbClr val="44546A"/>
                          </a:solidFill>
                          <a:effectLst/>
                          <a:latin typeface="+mn-lt"/>
                          <a:ea typeface="+mn-ea"/>
                          <a:cs typeface="Calibri" panose="020F0502020204030204" pitchFamily="34" charset="0"/>
                        </a:rPr>
                        <a:t>ciencias</a:t>
                      </a:r>
                      <a:r>
                        <a:rPr lang="en-US" sz="1200" kern="1200" dirty="0">
                          <a:solidFill>
                            <a:srgbClr val="44546A"/>
                          </a:solidFill>
                          <a:effectLst/>
                          <a:latin typeface="+mn-lt"/>
                          <a:ea typeface="+mn-ea"/>
                          <a:cs typeface="Calibri" panose="020F0502020204030204" pitchFamily="34" charset="0"/>
                        </a:rPr>
                        <a:t> </a:t>
                      </a:r>
                      <a:r>
                        <a:rPr lang="en-US" sz="1200" kern="1200" dirty="0" err="1">
                          <a:solidFill>
                            <a:srgbClr val="44546A"/>
                          </a:solidFill>
                          <a:effectLst/>
                          <a:latin typeface="+mn-lt"/>
                          <a:ea typeface="+mn-ea"/>
                          <a:cs typeface="Calibri" panose="020F0502020204030204" pitchFamily="34" charset="0"/>
                        </a:rPr>
                        <a:t>espaciales</a:t>
                      </a:r>
                      <a:r>
                        <a:rPr lang="en-US" sz="1200" kern="1200" dirty="0">
                          <a:solidFill>
                            <a:srgbClr val="44546A"/>
                          </a:solidFill>
                          <a:effectLst/>
                          <a:latin typeface="+mn-lt"/>
                          <a:ea typeface="+mn-ea"/>
                          <a:cs typeface="Calibri" panose="020F0502020204030204" pitchFamily="34" charset="0"/>
                        </a:rPr>
                        <a:t>. 10, (1): 158-176.</a:t>
                      </a:r>
                    </a:p>
                    <a:p>
                      <a:pPr marL="0" algn="l" defTabSz="914400" rtl="0" eaLnBrk="1" latinLnBrk="0" hangingPunct="1"/>
                      <a:r>
                        <a:rPr lang="es-NI" sz="1200" kern="1200" dirty="0">
                          <a:solidFill>
                            <a:srgbClr val="44546A"/>
                          </a:solidFill>
                          <a:effectLst/>
                          <a:latin typeface="+mn-lt"/>
                          <a:ea typeface="+mn-ea"/>
                          <a:cs typeface="Calibri" panose="020F0502020204030204" pitchFamily="34" charset="0"/>
                          <a:hlinkClick r:id="rId3">
                            <a:extLst>
                              <a:ext uri="{A12FA001-AC4F-418D-AE19-62706E023703}">
                                <ahyp:hlinkClr xmlns:ahyp="http://schemas.microsoft.com/office/drawing/2018/hyperlinkcolor" val="tx"/>
                              </a:ext>
                            </a:extLst>
                          </a:hlinkClick>
                        </a:rPr>
                        <a:t>https://doi.org/10.5377/ce.v11i1.7172</a:t>
                      </a:r>
                      <a:endParaRPr lang="es-NI" sz="1200" kern="1200" dirty="0">
                        <a:solidFill>
                          <a:srgbClr val="44546A"/>
                        </a:solidFill>
                        <a:effectLst/>
                        <a:latin typeface="+mn-lt"/>
                        <a:ea typeface="+mn-ea"/>
                        <a:cs typeface="Calibri" panose="020F0502020204030204" pitchFamily="34" charset="0"/>
                      </a:endParaRPr>
                    </a:p>
                  </a:txBody>
                  <a:tcPr/>
                </a:tc>
                <a:extLst>
                  <a:ext uri="{0D108BD9-81ED-4DB2-BD59-A6C34878D82A}">
                    <a16:rowId xmlns:a16="http://schemas.microsoft.com/office/drawing/2014/main" val="744073715"/>
                  </a:ext>
                </a:extLst>
              </a:tr>
              <a:tr h="639838">
                <a:tc>
                  <a:txBody>
                    <a:bodyPr/>
                    <a:lstStyle/>
                    <a:p>
                      <a:r>
                        <a:rPr lang="en-US" sz="1200" dirty="0">
                          <a:solidFill>
                            <a:srgbClr val="44546A"/>
                          </a:solidFill>
                          <a:effectLst/>
                          <a:latin typeface="+mn-lt"/>
                          <a:ea typeface="Calibri" panose="020F0502020204030204" pitchFamily="34" charset="0"/>
                          <a:cs typeface="Calibri" panose="020F0502020204030204" pitchFamily="34" charset="0"/>
                        </a:rPr>
                        <a:t>Identification of suitable sites for rainwater harvesting structures in arid and semi-arid regions: A review. International Soil and Water Conservation Research. 4 (2): 108-120</a:t>
                      </a:r>
                      <a:endParaRPr lang="es-NI" sz="1200" dirty="0">
                        <a:latin typeface="+mn-lt"/>
                      </a:endParaRPr>
                    </a:p>
                  </a:txBody>
                  <a:tcPr/>
                </a:tc>
                <a:tc>
                  <a:txBody>
                    <a:bodyPr/>
                    <a:lstStyle/>
                    <a:p>
                      <a:pPr marL="0" indent="0">
                        <a:buNone/>
                      </a:pPr>
                      <a:r>
                        <a:rPr lang="es-PA" sz="1200" kern="1200" dirty="0" err="1">
                          <a:solidFill>
                            <a:srgbClr val="44546A"/>
                          </a:solidFill>
                          <a:effectLst/>
                          <a:latin typeface="+mn-lt"/>
                          <a:cs typeface="Calibri" panose="020F0502020204030204" pitchFamily="34" charset="0"/>
                        </a:rPr>
                        <a:t>Ammar</a:t>
                      </a:r>
                      <a:r>
                        <a:rPr lang="es-PA" sz="1200" kern="1200" dirty="0">
                          <a:solidFill>
                            <a:srgbClr val="44546A"/>
                          </a:solidFill>
                          <a:effectLst/>
                          <a:latin typeface="+mn-lt"/>
                          <a:cs typeface="Calibri" panose="020F0502020204030204" pitchFamily="34" charset="0"/>
                        </a:rPr>
                        <a:t> </a:t>
                      </a:r>
                      <a:r>
                        <a:rPr lang="es-PA" sz="1200" kern="1200" dirty="0" err="1">
                          <a:solidFill>
                            <a:srgbClr val="44546A"/>
                          </a:solidFill>
                          <a:effectLst/>
                          <a:latin typeface="+mn-lt"/>
                          <a:cs typeface="Calibri" panose="020F0502020204030204" pitchFamily="34" charset="0"/>
                        </a:rPr>
                        <a:t>Adham</a:t>
                      </a:r>
                      <a:r>
                        <a:rPr lang="es-PA" sz="1200" kern="1200" dirty="0">
                          <a:solidFill>
                            <a:srgbClr val="44546A"/>
                          </a:solidFill>
                          <a:effectLst/>
                          <a:latin typeface="+mn-lt"/>
                          <a:cs typeface="Calibri" panose="020F0502020204030204" pitchFamily="34" charset="0"/>
                        </a:rPr>
                        <a:t>, Michel </a:t>
                      </a:r>
                      <a:r>
                        <a:rPr lang="es-PA" sz="1200" kern="1200" dirty="0" err="1">
                          <a:solidFill>
                            <a:srgbClr val="44546A"/>
                          </a:solidFill>
                          <a:effectLst/>
                          <a:latin typeface="+mn-lt"/>
                          <a:cs typeface="Calibri" panose="020F0502020204030204" pitchFamily="34" charset="0"/>
                        </a:rPr>
                        <a:t>Riksen</a:t>
                      </a:r>
                      <a:r>
                        <a:rPr lang="es-PA" sz="1200" kern="1200" dirty="0">
                          <a:solidFill>
                            <a:srgbClr val="44546A"/>
                          </a:solidFill>
                          <a:effectLst/>
                          <a:latin typeface="+mn-lt"/>
                          <a:cs typeface="Calibri" panose="020F0502020204030204" pitchFamily="34" charset="0"/>
                        </a:rPr>
                        <a:t>, Mohamed </a:t>
                      </a:r>
                      <a:r>
                        <a:rPr lang="es-PA" sz="1200" kern="1200" dirty="0" err="1">
                          <a:solidFill>
                            <a:srgbClr val="44546A"/>
                          </a:solidFill>
                          <a:effectLst/>
                          <a:latin typeface="+mn-lt"/>
                          <a:cs typeface="Calibri" panose="020F0502020204030204" pitchFamily="34" charset="0"/>
                        </a:rPr>
                        <a:t>Ouessar</a:t>
                      </a:r>
                      <a:r>
                        <a:rPr lang="es-PA" sz="1200" kern="1200" dirty="0">
                          <a:solidFill>
                            <a:srgbClr val="44546A"/>
                          </a:solidFill>
                          <a:effectLst/>
                          <a:latin typeface="+mn-lt"/>
                          <a:cs typeface="Calibri" panose="020F0502020204030204" pitchFamily="34" charset="0"/>
                        </a:rPr>
                        <a:t>, </a:t>
                      </a:r>
                      <a:r>
                        <a:rPr lang="es-PA" sz="1200" kern="1200" dirty="0" err="1">
                          <a:solidFill>
                            <a:srgbClr val="44546A"/>
                          </a:solidFill>
                          <a:effectLst/>
                          <a:latin typeface="+mn-lt"/>
                          <a:cs typeface="Calibri" panose="020F0502020204030204" pitchFamily="34" charset="0"/>
                        </a:rPr>
                        <a:t>Coen</a:t>
                      </a:r>
                      <a:r>
                        <a:rPr lang="es-PA" sz="1200" kern="1200" dirty="0">
                          <a:solidFill>
                            <a:srgbClr val="44546A"/>
                          </a:solidFill>
                          <a:effectLst/>
                          <a:latin typeface="+mn-lt"/>
                          <a:cs typeface="Calibri" panose="020F0502020204030204" pitchFamily="34" charset="0"/>
                        </a:rPr>
                        <a:t> </a:t>
                      </a:r>
                      <a:r>
                        <a:rPr lang="es-PA" sz="1200" kern="1200" dirty="0" err="1">
                          <a:solidFill>
                            <a:srgbClr val="44546A"/>
                          </a:solidFill>
                          <a:effectLst/>
                          <a:latin typeface="+mn-lt"/>
                          <a:cs typeface="Calibri" panose="020F0502020204030204" pitchFamily="34" charset="0"/>
                        </a:rPr>
                        <a:t>Ritsema</a:t>
                      </a:r>
                      <a:endParaRPr lang="es-PA" sz="1200" kern="1200" dirty="0">
                        <a:solidFill>
                          <a:srgbClr val="44546A"/>
                        </a:solidFill>
                        <a:effectLst/>
                        <a:latin typeface="+mn-lt"/>
                        <a:cs typeface="Calibri" panose="020F0502020204030204" pitchFamily="34" charset="0"/>
                      </a:endParaRPr>
                    </a:p>
                  </a:txBody>
                  <a:tcPr/>
                </a:tc>
                <a:tc>
                  <a:txBody>
                    <a:bodyPr/>
                    <a:lstStyle/>
                    <a:p>
                      <a:r>
                        <a:rPr lang="es-NI" sz="1200" kern="1200" dirty="0">
                          <a:solidFill>
                            <a:srgbClr val="44546A"/>
                          </a:solidFill>
                          <a:effectLst/>
                          <a:latin typeface="+mn-lt"/>
                          <a:ea typeface="+mn-ea"/>
                          <a:cs typeface="Calibri" panose="020F0502020204030204" pitchFamily="34" charset="0"/>
                        </a:rPr>
                        <a:t>2016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44546A"/>
                          </a:solidFill>
                          <a:effectLst/>
                          <a:latin typeface="+mn-lt"/>
                          <a:ea typeface="+mn-ea"/>
                          <a:cs typeface="Calibri" panose="020F0502020204030204" pitchFamily="34" charset="0"/>
                          <a:hlinkClick r:id="rId4">
                            <a:extLst>
                              <a:ext uri="{A12FA001-AC4F-418D-AE19-62706E023703}">
                                <ahyp:hlinkClr xmlns:ahyp="http://schemas.microsoft.com/office/drawing/2018/hyperlinkcolor" val="tx"/>
                              </a:ext>
                            </a:extLst>
                          </a:hlinkClick>
                        </a:rPr>
                        <a:t>https://doi.org/10.1016/j.iswcr.2016.03.001</a:t>
                      </a:r>
                      <a:r>
                        <a:rPr lang="en-US" sz="1200" kern="1200" dirty="0">
                          <a:solidFill>
                            <a:srgbClr val="44546A"/>
                          </a:solidFill>
                          <a:effectLst/>
                          <a:latin typeface="+mn-lt"/>
                          <a:ea typeface="+mn-ea"/>
                          <a:cs typeface="Calibri" panose="020F0502020204030204" pitchFamily="34" charset="0"/>
                        </a:rPr>
                        <a:t>.</a:t>
                      </a:r>
                      <a:endParaRPr lang="es-NI" sz="1200" kern="1200" dirty="0">
                        <a:solidFill>
                          <a:srgbClr val="44546A"/>
                        </a:solidFill>
                        <a:effectLst/>
                        <a:latin typeface="+mn-lt"/>
                        <a:ea typeface="+mn-ea"/>
                        <a:cs typeface="Calibri" panose="020F0502020204030204" pitchFamily="34" charset="0"/>
                      </a:endParaRPr>
                    </a:p>
                    <a:p>
                      <a:pPr marL="0" algn="l" defTabSz="914400" rtl="0" eaLnBrk="1" latinLnBrk="0" hangingPunct="1"/>
                      <a:endParaRPr lang="es-NI" sz="1200" kern="1200" dirty="0">
                        <a:solidFill>
                          <a:srgbClr val="44546A"/>
                        </a:solidFill>
                        <a:effectLst/>
                        <a:latin typeface="+mn-lt"/>
                        <a:ea typeface="+mn-ea"/>
                        <a:cs typeface="Calibri" panose="020F0502020204030204" pitchFamily="34" charset="0"/>
                      </a:endParaRPr>
                    </a:p>
                  </a:txBody>
                  <a:tcPr/>
                </a:tc>
                <a:extLst>
                  <a:ext uri="{0D108BD9-81ED-4DB2-BD59-A6C34878D82A}">
                    <a16:rowId xmlns:a16="http://schemas.microsoft.com/office/drawing/2014/main" val="3847842745"/>
                  </a:ext>
                </a:extLst>
              </a:tr>
              <a:tr h="639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R" sz="1200" kern="1200" dirty="0">
                          <a:solidFill>
                            <a:srgbClr val="44546A"/>
                          </a:solidFill>
                          <a:effectLst/>
                          <a:latin typeface="+mn-lt"/>
                          <a:ea typeface="+mn-ea"/>
                          <a:cs typeface="Calibri" panose="020F0502020204030204" pitchFamily="34" charset="0"/>
                        </a:rPr>
                        <a:t>El modelo de idoneidad de sitios para la CA basado en SIG (metodología de superficie de respuesta-RSM</a:t>
                      </a:r>
                      <a:endParaRPr lang="es-NI" sz="1200" kern="1200" dirty="0">
                        <a:solidFill>
                          <a:srgbClr val="44546A"/>
                        </a:solidFill>
                        <a:effectLst/>
                        <a:latin typeface="+mn-lt"/>
                        <a:cs typeface="Calibri" panose="020F0502020204030204" pitchFamily="34" charset="0"/>
                      </a:endParaRPr>
                    </a:p>
                  </a:txBody>
                  <a:tcPr/>
                </a:tc>
                <a:tc>
                  <a:txBody>
                    <a:bodyPr/>
                    <a:lstStyle/>
                    <a:p>
                      <a:r>
                        <a:rPr lang="es-PA" sz="1200" kern="1200" dirty="0">
                          <a:solidFill>
                            <a:srgbClr val="44546A"/>
                          </a:solidFill>
                          <a:effectLst/>
                          <a:latin typeface="+mn-lt"/>
                          <a:cs typeface="Calibri" panose="020F0502020204030204" pitchFamily="34" charset="0"/>
                        </a:rPr>
                        <a:t>Jean-Marc</a:t>
                      </a:r>
                      <a:r>
                        <a:rPr lang="es-MX" sz="1200" kern="1200" dirty="0">
                          <a:solidFill>
                            <a:srgbClr val="44546A"/>
                          </a:solidFill>
                          <a:effectLst/>
                          <a:latin typeface="+mn-lt"/>
                          <a:cs typeface="Calibri" panose="020F0502020204030204" pitchFamily="34" charset="0"/>
                        </a:rPr>
                        <a:t> </a:t>
                      </a:r>
                      <a:r>
                        <a:rPr lang="es-MX" sz="1200" kern="1200" dirty="0" err="1">
                          <a:solidFill>
                            <a:srgbClr val="44546A"/>
                          </a:solidFill>
                          <a:effectLst/>
                          <a:latin typeface="+mn-lt"/>
                          <a:cs typeface="Calibri" panose="020F0502020204030204" pitchFamily="34" charset="0"/>
                        </a:rPr>
                        <a:t>Kwenge</a:t>
                      </a:r>
                      <a:r>
                        <a:rPr lang="es-MX" sz="1200" kern="1200" dirty="0">
                          <a:solidFill>
                            <a:srgbClr val="44546A"/>
                          </a:solidFill>
                          <a:effectLst/>
                          <a:latin typeface="+mn-lt"/>
                          <a:cs typeface="Calibri" panose="020F0502020204030204" pitchFamily="34" charset="0"/>
                        </a:rPr>
                        <a:t> </a:t>
                      </a:r>
                      <a:r>
                        <a:rPr lang="es-MX" sz="1200" kern="1200" dirty="0" err="1">
                          <a:solidFill>
                            <a:srgbClr val="44546A"/>
                          </a:solidFill>
                          <a:effectLst/>
                          <a:latin typeface="+mn-lt"/>
                          <a:cs typeface="Calibri" panose="020F0502020204030204" pitchFamily="34" charset="0"/>
                        </a:rPr>
                        <a:t>Kahinda</a:t>
                      </a:r>
                      <a:r>
                        <a:rPr lang="es-MX" sz="1200" kern="1200" dirty="0">
                          <a:solidFill>
                            <a:srgbClr val="44546A"/>
                          </a:solidFill>
                          <a:effectLst/>
                          <a:latin typeface="+mn-lt"/>
                          <a:cs typeface="Calibri" panose="020F0502020204030204" pitchFamily="34" charset="0"/>
                        </a:rPr>
                        <a:t>, </a:t>
                      </a:r>
                      <a:r>
                        <a:rPr lang="es-MX" sz="1200" kern="1200" dirty="0" err="1">
                          <a:solidFill>
                            <a:srgbClr val="44546A"/>
                          </a:solidFill>
                          <a:effectLst/>
                          <a:latin typeface="+mn-lt"/>
                          <a:cs typeface="Calibri" panose="020F0502020204030204" pitchFamily="34" charset="0"/>
                        </a:rPr>
                        <a:t>Akpofure</a:t>
                      </a:r>
                      <a:r>
                        <a:rPr lang="es-MX" sz="1200" kern="1200" dirty="0">
                          <a:solidFill>
                            <a:srgbClr val="44546A"/>
                          </a:solidFill>
                          <a:effectLst/>
                          <a:latin typeface="+mn-lt"/>
                          <a:cs typeface="Calibri" panose="020F0502020204030204" pitchFamily="34" charset="0"/>
                        </a:rPr>
                        <a:t> E. </a:t>
                      </a:r>
                      <a:r>
                        <a:rPr lang="es-MX" sz="1200" kern="1200" dirty="0" err="1">
                          <a:solidFill>
                            <a:srgbClr val="44546A"/>
                          </a:solidFill>
                          <a:effectLst/>
                          <a:latin typeface="+mn-lt"/>
                          <a:cs typeface="Calibri" panose="020F0502020204030204" pitchFamily="34" charset="0"/>
                        </a:rPr>
                        <a:t>Taigbenu</a:t>
                      </a:r>
                      <a:endParaRPr lang="es-NI" sz="1200" kern="1200" dirty="0">
                        <a:solidFill>
                          <a:srgbClr val="44546A"/>
                        </a:solidFill>
                        <a:effectLst/>
                        <a:latin typeface="+mn-lt"/>
                        <a:cs typeface="Calibri" panose="020F0502020204030204" pitchFamily="34" charset="0"/>
                      </a:endParaRPr>
                    </a:p>
                  </a:txBody>
                  <a:tcPr/>
                </a:tc>
                <a:tc>
                  <a:txBody>
                    <a:bodyPr/>
                    <a:lstStyle/>
                    <a:p>
                      <a:r>
                        <a:rPr lang="es-NI" sz="1200" kern="1200" dirty="0">
                          <a:solidFill>
                            <a:srgbClr val="44546A"/>
                          </a:solidFill>
                          <a:effectLst/>
                          <a:latin typeface="+mn-lt"/>
                          <a:ea typeface="+mn-ea"/>
                          <a:cs typeface="Calibri" panose="020F0502020204030204" pitchFamily="34" charset="0"/>
                        </a:rPr>
                        <a:t>2008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44546A"/>
                          </a:solidFill>
                          <a:effectLst/>
                          <a:latin typeface="+mn-lt"/>
                          <a:ea typeface="+mn-ea"/>
                          <a:cs typeface="Calibri" panose="020F0502020204030204" pitchFamily="34" charset="0"/>
                        </a:rPr>
                        <a:t>Developing suitability maps for rainwater harvesting in South Africa</a:t>
                      </a:r>
                    </a:p>
                    <a:p>
                      <a:pPr marL="0" algn="l" defTabSz="914400" rtl="0" eaLnBrk="1" latinLnBrk="0" hangingPunct="1"/>
                      <a:endParaRPr lang="es-NI" sz="1200" kern="1200" dirty="0">
                        <a:solidFill>
                          <a:srgbClr val="44546A"/>
                        </a:solidFill>
                        <a:effectLst/>
                        <a:latin typeface="+mn-lt"/>
                        <a:ea typeface="+mn-ea"/>
                        <a:cs typeface="Calibri" panose="020F0502020204030204" pitchFamily="34" charset="0"/>
                      </a:endParaRPr>
                    </a:p>
                  </a:txBody>
                  <a:tcPr/>
                </a:tc>
                <a:extLst>
                  <a:ext uri="{0D108BD9-81ED-4DB2-BD59-A6C34878D82A}">
                    <a16:rowId xmlns:a16="http://schemas.microsoft.com/office/drawing/2014/main" val="1916582890"/>
                  </a:ext>
                </a:extLst>
              </a:tr>
              <a:tr h="639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44546A"/>
                          </a:solidFill>
                          <a:effectLst/>
                          <a:latin typeface="+mn-lt"/>
                          <a:ea typeface="+mn-ea"/>
                          <a:cs typeface="Calibri" panose="020F0502020204030204" pitchFamily="34" charset="0"/>
                        </a:rPr>
                        <a:t>Identifying Optimal Sites for a Rainwater-Harvesting Agricultural Scheme in Iran Using the Best-Worst Method and Fuzzy Logic in a GIS-Based Decision Support System</a:t>
                      </a:r>
                    </a:p>
                  </a:txBody>
                  <a:tcPr/>
                </a:tc>
                <a:tc>
                  <a:txBody>
                    <a:bodyPr/>
                    <a:lstStyle/>
                    <a:p>
                      <a:pPr marL="0" indent="0">
                        <a:buNone/>
                      </a:pPr>
                      <a:r>
                        <a:rPr lang="es-PA" sz="1200" kern="1200" dirty="0" err="1">
                          <a:solidFill>
                            <a:srgbClr val="44546A"/>
                          </a:solidFill>
                          <a:effectLst/>
                          <a:latin typeface="+mn-lt"/>
                          <a:cs typeface="Calibri" panose="020F0502020204030204" pitchFamily="34" charset="0"/>
                        </a:rPr>
                        <a:t>Kamaleddin</a:t>
                      </a:r>
                      <a:r>
                        <a:rPr lang="es-PA" sz="1200" kern="1200" dirty="0">
                          <a:solidFill>
                            <a:srgbClr val="44546A"/>
                          </a:solidFill>
                          <a:effectLst/>
                          <a:latin typeface="+mn-lt"/>
                          <a:cs typeface="Calibri" panose="020F0502020204030204" pitchFamily="34" charset="0"/>
                        </a:rPr>
                        <a:t> </a:t>
                      </a:r>
                      <a:r>
                        <a:rPr lang="es-PA" sz="1200" kern="1200" dirty="0" err="1">
                          <a:solidFill>
                            <a:srgbClr val="44546A"/>
                          </a:solidFill>
                          <a:effectLst/>
                          <a:latin typeface="+mn-lt"/>
                          <a:cs typeface="Calibri" panose="020F0502020204030204" pitchFamily="34" charset="0"/>
                        </a:rPr>
                        <a:t>Aghaloo</a:t>
                      </a:r>
                      <a:r>
                        <a:rPr lang="es-PA" sz="1200" kern="1200" dirty="0">
                          <a:solidFill>
                            <a:srgbClr val="44546A"/>
                          </a:solidFill>
                          <a:effectLst/>
                          <a:latin typeface="+mn-lt"/>
                          <a:cs typeface="Calibri" panose="020F0502020204030204" pitchFamily="34" charset="0"/>
                        </a:rPr>
                        <a:t>, </a:t>
                      </a:r>
                      <a:r>
                        <a:rPr lang="es-PA" sz="1200" kern="1200" dirty="0" err="1">
                          <a:solidFill>
                            <a:srgbClr val="44546A"/>
                          </a:solidFill>
                          <a:effectLst/>
                          <a:latin typeface="+mn-lt"/>
                          <a:cs typeface="Calibri" panose="020F0502020204030204" pitchFamily="34" charset="0"/>
                        </a:rPr>
                        <a:t>Yie</a:t>
                      </a:r>
                      <a:r>
                        <a:rPr lang="es-PA" sz="1200" kern="1200" dirty="0">
                          <a:solidFill>
                            <a:srgbClr val="44546A"/>
                          </a:solidFill>
                          <a:effectLst/>
                          <a:latin typeface="+mn-lt"/>
                          <a:cs typeface="Calibri" panose="020F0502020204030204" pitchFamily="34" charset="0"/>
                        </a:rPr>
                        <a:t>-Ru </a:t>
                      </a:r>
                      <a:r>
                        <a:rPr lang="es-PA" sz="1200" kern="1200" dirty="0" err="1">
                          <a:solidFill>
                            <a:srgbClr val="44546A"/>
                          </a:solidFill>
                          <a:effectLst/>
                          <a:latin typeface="+mn-lt"/>
                          <a:cs typeface="Calibri" panose="020F0502020204030204" pitchFamily="34" charset="0"/>
                        </a:rPr>
                        <a:t>Chiu</a:t>
                      </a:r>
                      <a:endParaRPr lang="es-MX" sz="1200" kern="1200" dirty="0">
                        <a:solidFill>
                          <a:srgbClr val="44546A"/>
                        </a:solidFill>
                        <a:effectLst/>
                        <a:latin typeface="+mn-lt"/>
                        <a:cs typeface="Calibri" panose="020F0502020204030204" pitchFamily="34" charset="0"/>
                      </a:endParaRPr>
                    </a:p>
                  </a:txBody>
                  <a:tcPr/>
                </a:tc>
                <a:tc>
                  <a:txBody>
                    <a:bodyPr/>
                    <a:lstStyle/>
                    <a:p>
                      <a:r>
                        <a:rPr lang="es-NI" sz="1200" kern="1200" dirty="0">
                          <a:solidFill>
                            <a:srgbClr val="44546A"/>
                          </a:solidFill>
                          <a:effectLst/>
                          <a:latin typeface="+mn-lt"/>
                          <a:ea typeface="+mn-ea"/>
                          <a:cs typeface="Calibri" panose="020F0502020204030204" pitchFamily="34" charset="0"/>
                        </a:rPr>
                        <a:t>2020</a:t>
                      </a:r>
                    </a:p>
                  </a:txBody>
                  <a:tcPr/>
                </a:tc>
                <a:tc>
                  <a:txBody>
                    <a:bodyPr/>
                    <a:lstStyle/>
                    <a:p>
                      <a:pPr marL="0" algn="l" defTabSz="914400" rtl="0" eaLnBrk="1" latinLnBrk="0" hangingPunct="1"/>
                      <a:r>
                        <a:rPr lang="en-US" sz="1200" kern="1200" dirty="0">
                          <a:solidFill>
                            <a:srgbClr val="44546A"/>
                          </a:solidFill>
                          <a:effectLst/>
                          <a:latin typeface="+mn-lt"/>
                          <a:ea typeface="+mn-ea"/>
                          <a:cs typeface="Calibri" panose="020F0502020204030204" pitchFamily="34" charset="0"/>
                          <a:hlinkClick r:id="rId5">
                            <a:extLst>
                              <a:ext uri="{A12FA001-AC4F-418D-AE19-62706E023703}">
                                <ahyp:hlinkClr xmlns:ahyp="http://schemas.microsoft.com/office/drawing/2018/hyperlinkcolor" val="tx"/>
                              </a:ext>
                            </a:extLst>
                          </a:hlinkClick>
                        </a:rPr>
                        <a:t>https://doi.org/10.3390/w12071913</a:t>
                      </a:r>
                      <a:endParaRPr lang="es-NI" sz="1200" kern="1200" dirty="0">
                        <a:solidFill>
                          <a:srgbClr val="44546A"/>
                        </a:solidFill>
                        <a:effectLst/>
                        <a:latin typeface="+mn-lt"/>
                        <a:ea typeface="+mn-ea"/>
                        <a:cs typeface="Calibri" panose="020F0502020204030204" pitchFamily="34" charset="0"/>
                      </a:endParaRPr>
                    </a:p>
                  </a:txBody>
                  <a:tcPr/>
                </a:tc>
                <a:extLst>
                  <a:ext uri="{0D108BD9-81ED-4DB2-BD59-A6C34878D82A}">
                    <a16:rowId xmlns:a16="http://schemas.microsoft.com/office/drawing/2014/main" val="3737930313"/>
                  </a:ext>
                </a:extLst>
              </a:tr>
              <a:tr h="646664">
                <a:tc>
                  <a:txBody>
                    <a:bodyPr/>
                    <a:lstStyle/>
                    <a:p>
                      <a:r>
                        <a:rPr lang="es-NI" sz="1200" kern="1200" dirty="0">
                          <a:solidFill>
                            <a:srgbClr val="44546A"/>
                          </a:solidFill>
                          <a:effectLst/>
                          <a:latin typeface="+mn-lt"/>
                          <a:ea typeface="+mn-ea"/>
                          <a:cs typeface="Calibri" panose="020F0502020204030204" pitchFamily="34" charset="0"/>
                        </a:rPr>
                        <a:t>Herramienta geoespacial para </a:t>
                      </a:r>
                      <a:r>
                        <a:rPr lang="es-ES" sz="1200" kern="1200" dirty="0">
                          <a:solidFill>
                            <a:srgbClr val="44546A"/>
                          </a:solidFill>
                          <a:effectLst/>
                          <a:latin typeface="+mn-lt"/>
                          <a:ea typeface="+mn-ea"/>
                          <a:cs typeface="Calibri" panose="020F0502020204030204" pitchFamily="34" charset="0"/>
                        </a:rPr>
                        <a:t>la identificación y selección de sitios potenciales para construcción de obras de </a:t>
                      </a:r>
                    </a:p>
                    <a:p>
                      <a:r>
                        <a:rPr lang="es-ES" sz="1200" kern="1200" dirty="0">
                          <a:solidFill>
                            <a:srgbClr val="44546A"/>
                          </a:solidFill>
                          <a:effectLst/>
                          <a:latin typeface="+mn-lt"/>
                          <a:ea typeface="+mn-ea"/>
                          <a:cs typeface="Calibri" panose="020F0502020204030204" pitchFamily="34" charset="0"/>
                        </a:rPr>
                        <a:t>Cosecha de Agua de escorrentía en el Corredor Seco Centroamericano </a:t>
                      </a:r>
                      <a:endParaRPr lang="es-NI" sz="1200" kern="1200" dirty="0">
                        <a:solidFill>
                          <a:srgbClr val="44546A"/>
                        </a:solidFill>
                        <a:effectLst/>
                        <a:latin typeface="+mn-lt"/>
                        <a:ea typeface="+mn-ea"/>
                        <a:cs typeface="Calibri" panose="020F0502020204030204" pitchFamily="34" charset="0"/>
                      </a:endParaRPr>
                    </a:p>
                  </a:txBody>
                  <a:tcPr/>
                </a:tc>
                <a:tc>
                  <a:txBody>
                    <a:bodyPr/>
                    <a:lstStyle/>
                    <a:p>
                      <a:r>
                        <a:rPr lang="es-NI" sz="1200" kern="1200" dirty="0">
                          <a:solidFill>
                            <a:srgbClr val="44546A"/>
                          </a:solidFill>
                          <a:effectLst/>
                          <a:latin typeface="+mn-lt"/>
                          <a:cs typeface="Calibri" panose="020F0502020204030204" pitchFamily="34" charset="0"/>
                        </a:rPr>
                        <a:t>Laura Benegas, Ney Ríos</a:t>
                      </a:r>
                    </a:p>
                  </a:txBody>
                  <a:tcPr/>
                </a:tc>
                <a:tc>
                  <a:txBody>
                    <a:bodyPr/>
                    <a:lstStyle/>
                    <a:p>
                      <a:r>
                        <a:rPr lang="es-NI" sz="1200" kern="1200" dirty="0">
                          <a:solidFill>
                            <a:srgbClr val="44546A"/>
                          </a:solidFill>
                          <a:effectLst/>
                          <a:latin typeface="+mn-lt"/>
                          <a:ea typeface="+mn-ea"/>
                          <a:cs typeface="Calibri" panose="020F0502020204030204" pitchFamily="34" charset="0"/>
                        </a:rPr>
                        <a:t>2022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NI" sz="1200" kern="1200" dirty="0">
                          <a:solidFill>
                            <a:srgbClr val="44546A"/>
                          </a:solidFill>
                          <a:effectLst/>
                          <a:latin typeface="+mn-lt"/>
                          <a:ea typeface="+mn-ea"/>
                          <a:cs typeface="Calibri" panose="020F0502020204030204" pitchFamily="34" charset="0"/>
                        </a:rPr>
                        <a:t>https://www.researchgate.net/publication/363710098_Herramienta_Geoespacial_para_cosecha_de_agua</a:t>
                      </a:r>
                    </a:p>
                    <a:p>
                      <a:pPr marL="0" algn="l" defTabSz="914400" rtl="0" eaLnBrk="1" latinLnBrk="0" hangingPunct="1"/>
                      <a:endParaRPr lang="es-NI" sz="1200" kern="1200" dirty="0">
                        <a:solidFill>
                          <a:srgbClr val="44546A"/>
                        </a:solidFill>
                        <a:effectLst/>
                        <a:latin typeface="+mn-lt"/>
                        <a:ea typeface="+mn-ea"/>
                        <a:cs typeface="Calibri" panose="020F0502020204030204" pitchFamily="34" charset="0"/>
                      </a:endParaRPr>
                    </a:p>
                  </a:txBody>
                  <a:tcPr/>
                </a:tc>
                <a:extLst>
                  <a:ext uri="{0D108BD9-81ED-4DB2-BD59-A6C34878D82A}">
                    <a16:rowId xmlns:a16="http://schemas.microsoft.com/office/drawing/2014/main" val="3609373691"/>
                  </a:ext>
                </a:extLst>
              </a:tr>
            </a:tbl>
          </a:graphicData>
        </a:graphic>
      </p:graphicFrame>
    </p:spTree>
    <p:extLst>
      <p:ext uri="{BB962C8B-B14F-4D97-AF65-F5344CB8AC3E}">
        <p14:creationId xmlns:p14="http://schemas.microsoft.com/office/powerpoint/2010/main" val="4030684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27708" y="317501"/>
            <a:ext cx="10905492" cy="1095098"/>
          </a:xfrm>
        </p:spPr>
        <p:txBody>
          <a:bodyPr>
            <a:noAutofit/>
          </a:bodyPr>
          <a:lstStyle/>
          <a:p>
            <a:r>
              <a:rPr lang="es-MX" sz="4000" b="1" dirty="0"/>
              <a:t>Herramientas existentes para la selección de sitios idóneos para la cosecha de agua de escorrentía</a:t>
            </a:r>
            <a:endParaRPr lang="es-PA" sz="4000" b="1" dirty="0"/>
          </a:p>
        </p:txBody>
      </p:sp>
      <p:graphicFrame>
        <p:nvGraphicFramePr>
          <p:cNvPr id="5" name="Tabla 4">
            <a:extLst>
              <a:ext uri="{FF2B5EF4-FFF2-40B4-BE49-F238E27FC236}">
                <a16:creationId xmlns:a16="http://schemas.microsoft.com/office/drawing/2014/main" id="{A76F1452-556F-79FF-4FCF-521280636FD7}"/>
              </a:ext>
            </a:extLst>
          </p:cNvPr>
          <p:cNvGraphicFramePr>
            <a:graphicFrameLocks noGrp="1"/>
          </p:cNvGraphicFramePr>
          <p:nvPr>
            <p:extLst>
              <p:ext uri="{D42A27DB-BD31-4B8C-83A1-F6EECF244321}">
                <p14:modId xmlns:p14="http://schemas.microsoft.com/office/powerpoint/2010/main" val="823262798"/>
              </p:ext>
            </p:extLst>
          </p:nvPr>
        </p:nvGraphicFramePr>
        <p:xfrm>
          <a:off x="727709" y="1561541"/>
          <a:ext cx="10736580" cy="3992880"/>
        </p:xfrm>
        <a:graphic>
          <a:graphicData uri="http://schemas.openxmlformats.org/drawingml/2006/table">
            <a:tbl>
              <a:tblPr firstRow="1" bandRow="1">
                <a:tableStyleId>{5C22544A-7EE6-4342-B048-85BDC9FD1C3A}</a:tableStyleId>
              </a:tblPr>
              <a:tblGrid>
                <a:gridCol w="1582353">
                  <a:extLst>
                    <a:ext uri="{9D8B030D-6E8A-4147-A177-3AD203B41FA5}">
                      <a16:colId xmlns:a16="http://schemas.microsoft.com/office/drawing/2014/main" val="4113672973"/>
                    </a:ext>
                  </a:extLst>
                </a:gridCol>
                <a:gridCol w="9154227">
                  <a:extLst>
                    <a:ext uri="{9D8B030D-6E8A-4147-A177-3AD203B41FA5}">
                      <a16:colId xmlns:a16="http://schemas.microsoft.com/office/drawing/2014/main" val="2799237671"/>
                    </a:ext>
                  </a:extLst>
                </a:gridCol>
              </a:tblGrid>
              <a:tr h="0">
                <a:tc>
                  <a:txBody>
                    <a:bodyPr/>
                    <a:lstStyle/>
                    <a:p>
                      <a:r>
                        <a:rPr lang="es-NI" sz="2000" dirty="0"/>
                        <a:t>Herramienta</a:t>
                      </a:r>
                    </a:p>
                  </a:txBody>
                  <a:tcPr/>
                </a:tc>
                <a:tc>
                  <a:txBody>
                    <a:bodyPr/>
                    <a:lstStyle/>
                    <a:p>
                      <a:r>
                        <a:rPr lang="es-NI" sz="2000" dirty="0"/>
                        <a:t>Criterios y variables utilizadas en el análisis</a:t>
                      </a:r>
                    </a:p>
                  </a:txBody>
                  <a:tcPr/>
                </a:tc>
                <a:extLst>
                  <a:ext uri="{0D108BD9-81ED-4DB2-BD59-A6C34878D82A}">
                    <a16:rowId xmlns:a16="http://schemas.microsoft.com/office/drawing/2014/main" val="2641167933"/>
                  </a:ext>
                </a:extLst>
              </a:tr>
              <a:tr h="370840">
                <a:tc>
                  <a:txBody>
                    <a:bodyPr/>
                    <a:lstStyle/>
                    <a:p>
                      <a:r>
                        <a:rPr lang="es-NI" sz="2000" dirty="0"/>
                        <a:t>AGRI</a:t>
                      </a:r>
                    </a:p>
                  </a:txBody>
                  <a:tcPr/>
                </a:tc>
                <a:tc>
                  <a:txBody>
                    <a:bodyPr/>
                    <a:lstStyle/>
                    <a:p>
                      <a:r>
                        <a:rPr lang="es-NI" sz="2000" kern="1200" dirty="0">
                          <a:solidFill>
                            <a:schemeClr val="dk1"/>
                          </a:solidFill>
                          <a:effectLst/>
                          <a:latin typeface="+mn-lt"/>
                          <a:ea typeface="+mn-ea"/>
                          <a:cs typeface="+mn-cs"/>
                        </a:rPr>
                        <a:t>escorrentía, pendiente, arcilla, índice de humedad, curvatura y unidades hidrogeológicas</a:t>
                      </a:r>
                      <a:endParaRPr lang="es-NI" sz="2000" dirty="0"/>
                    </a:p>
                  </a:txBody>
                  <a:tcPr/>
                </a:tc>
                <a:extLst>
                  <a:ext uri="{0D108BD9-81ED-4DB2-BD59-A6C34878D82A}">
                    <a16:rowId xmlns:a16="http://schemas.microsoft.com/office/drawing/2014/main" val="632652051"/>
                  </a:ext>
                </a:extLst>
              </a:tr>
              <a:tr h="0">
                <a:tc>
                  <a:txBody>
                    <a:bodyPr/>
                    <a:lstStyle/>
                    <a:p>
                      <a:r>
                        <a:rPr lang="es-NI" sz="2000" dirty="0"/>
                        <a:t>WLC</a:t>
                      </a:r>
                    </a:p>
                  </a:txBody>
                  <a:tcPr/>
                </a:tc>
                <a:tc>
                  <a:txBody>
                    <a:bodyPr/>
                    <a:lstStyle/>
                    <a:p>
                      <a:r>
                        <a:rPr lang="es-NI" sz="2000" kern="1200" dirty="0">
                          <a:solidFill>
                            <a:schemeClr val="dk1"/>
                          </a:solidFill>
                          <a:effectLst/>
                          <a:latin typeface="+mn-lt"/>
                          <a:ea typeface="+mn-ea"/>
                          <a:cs typeface="+mn-cs"/>
                        </a:rPr>
                        <a:t>precipitación anual, pendiente (%), distancia a cuerpos de agua, cobertura del suelo, distancias a centros urbanos y distancia a red vial</a:t>
                      </a:r>
                      <a:endParaRPr lang="es-NI" sz="2000" dirty="0"/>
                    </a:p>
                  </a:txBody>
                  <a:tcPr/>
                </a:tc>
                <a:extLst>
                  <a:ext uri="{0D108BD9-81ED-4DB2-BD59-A6C34878D82A}">
                    <a16:rowId xmlns:a16="http://schemas.microsoft.com/office/drawing/2014/main" val="1595215357"/>
                  </a:ext>
                </a:extLst>
              </a:tr>
              <a:tr h="370840">
                <a:tc>
                  <a:txBody>
                    <a:bodyPr/>
                    <a:lstStyle/>
                    <a:p>
                      <a:r>
                        <a:rPr lang="es-NI" sz="2000" dirty="0"/>
                        <a:t>ASAR</a:t>
                      </a:r>
                    </a:p>
                  </a:txBody>
                  <a:tcPr/>
                </a:tc>
                <a:tc>
                  <a:txBody>
                    <a:bodyPr/>
                    <a:lstStyle/>
                    <a:p>
                      <a:r>
                        <a:rPr lang="es-NI" sz="2000" kern="1200" dirty="0">
                          <a:solidFill>
                            <a:schemeClr val="dk1"/>
                          </a:solidFill>
                          <a:effectLst/>
                          <a:latin typeface="+mn-lt"/>
                          <a:ea typeface="+mn-ea"/>
                          <a:cs typeface="+mn-cs"/>
                        </a:rPr>
                        <a:t>pendiente, uso/cobertura del terreno, tipo de suelo.</a:t>
                      </a:r>
                      <a:endParaRPr lang="es-NI" sz="2000" dirty="0"/>
                    </a:p>
                  </a:txBody>
                  <a:tcPr/>
                </a:tc>
                <a:extLst>
                  <a:ext uri="{0D108BD9-81ED-4DB2-BD59-A6C34878D82A}">
                    <a16:rowId xmlns:a16="http://schemas.microsoft.com/office/drawing/2014/main" val="2081927343"/>
                  </a:ext>
                </a:extLst>
              </a:tr>
              <a:tr h="370840">
                <a:tc>
                  <a:txBody>
                    <a:bodyPr/>
                    <a:lstStyle/>
                    <a:p>
                      <a:r>
                        <a:rPr lang="es-NI" sz="2000" dirty="0"/>
                        <a:t>MCA</a:t>
                      </a:r>
                    </a:p>
                  </a:txBody>
                  <a:tcPr/>
                </a:tc>
                <a:tc>
                  <a:txBody>
                    <a:bodyPr/>
                    <a:lstStyle/>
                    <a:p>
                      <a:r>
                        <a:rPr lang="es-NI" sz="2000" kern="1200" dirty="0">
                          <a:solidFill>
                            <a:schemeClr val="dk1"/>
                          </a:solidFill>
                          <a:effectLst/>
                          <a:latin typeface="+mn-lt"/>
                          <a:ea typeface="+mn-ea"/>
                          <a:cs typeface="+mn-cs"/>
                        </a:rPr>
                        <a:t>capas físicas, ecológicas, socioeconómicas y de restricciones </a:t>
                      </a:r>
                      <a:endParaRPr lang="es-NI" sz="2000" dirty="0"/>
                    </a:p>
                  </a:txBody>
                  <a:tcPr/>
                </a:tc>
                <a:extLst>
                  <a:ext uri="{0D108BD9-81ED-4DB2-BD59-A6C34878D82A}">
                    <a16:rowId xmlns:a16="http://schemas.microsoft.com/office/drawing/2014/main" val="3883532902"/>
                  </a:ext>
                </a:extLst>
              </a:tr>
              <a:tr h="175484">
                <a:tc>
                  <a:txBody>
                    <a:bodyPr/>
                    <a:lstStyle/>
                    <a:p>
                      <a:r>
                        <a:rPr lang="es-NI" sz="2000" dirty="0"/>
                        <a:t>DSS</a:t>
                      </a:r>
                    </a:p>
                  </a:txBody>
                  <a:tcPr/>
                </a:tc>
                <a:tc>
                  <a:txBody>
                    <a:bodyPr/>
                    <a:lstStyle/>
                    <a:p>
                      <a:r>
                        <a:rPr lang="es-NI" sz="2000" dirty="0"/>
                        <a:t>precipitación, flujo y demanda de agua, características del terreno, costos de construcción y mantenimiento, entre otros.</a:t>
                      </a:r>
                    </a:p>
                  </a:txBody>
                  <a:tcPr/>
                </a:tc>
                <a:extLst>
                  <a:ext uri="{0D108BD9-81ED-4DB2-BD59-A6C34878D82A}">
                    <a16:rowId xmlns:a16="http://schemas.microsoft.com/office/drawing/2014/main" val="1202199945"/>
                  </a:ext>
                </a:extLst>
              </a:tr>
              <a:tr h="589528">
                <a:tc>
                  <a:txBody>
                    <a:bodyPr/>
                    <a:lstStyle/>
                    <a:p>
                      <a:r>
                        <a:rPr lang="es-NI" sz="2000" dirty="0"/>
                        <a:t>Cosecha H2O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NI" sz="2000" kern="1200" dirty="0">
                          <a:solidFill>
                            <a:schemeClr val="dk1"/>
                          </a:solidFill>
                          <a:effectLst/>
                          <a:latin typeface="+mn-lt"/>
                          <a:ea typeface="+mn-ea"/>
                          <a:cs typeface="+mn-cs"/>
                        </a:rPr>
                        <a:t>pendiente, uso/cobertura del terreno, tipo de suelo.</a:t>
                      </a:r>
                      <a:endParaRPr lang="es-NI" sz="2000" dirty="0"/>
                    </a:p>
                    <a:p>
                      <a:endParaRPr lang="es-NI" sz="2000" dirty="0"/>
                    </a:p>
                  </a:txBody>
                  <a:tcPr/>
                </a:tc>
                <a:extLst>
                  <a:ext uri="{0D108BD9-81ED-4DB2-BD59-A6C34878D82A}">
                    <a16:rowId xmlns:a16="http://schemas.microsoft.com/office/drawing/2014/main" val="1699507510"/>
                  </a:ext>
                </a:extLst>
              </a:tr>
            </a:tbl>
          </a:graphicData>
        </a:graphic>
      </p:graphicFrame>
      <p:sp>
        <p:nvSpPr>
          <p:cNvPr id="6" name="CuadroTexto 5">
            <a:extLst>
              <a:ext uri="{FF2B5EF4-FFF2-40B4-BE49-F238E27FC236}">
                <a16:creationId xmlns:a16="http://schemas.microsoft.com/office/drawing/2014/main" id="{074A6C60-842A-B0D4-F2AC-811CB4725722}"/>
              </a:ext>
            </a:extLst>
          </p:cNvPr>
          <p:cNvSpPr txBox="1"/>
          <p:nvPr/>
        </p:nvSpPr>
        <p:spPr>
          <a:xfrm>
            <a:off x="727708" y="5601524"/>
            <a:ext cx="10736579" cy="646331"/>
          </a:xfrm>
          <a:prstGeom prst="rect">
            <a:avLst/>
          </a:prstGeom>
          <a:noFill/>
        </p:spPr>
        <p:txBody>
          <a:bodyPr wrap="square" rtlCol="0">
            <a:spAutoFit/>
          </a:bodyPr>
          <a:lstStyle/>
          <a:p>
            <a:r>
              <a:rPr lang="es-NI" dirty="0"/>
              <a:t>AGRI: Agua para Riego; WLC: Combinación lineal ponderada; ASAR: Criterios mas comunes aplicados en zonas áridas y semiáridas; MCA: Análisis Multicriterio; DSS: Sistema de Apoyo a Decisiones.</a:t>
            </a:r>
          </a:p>
        </p:txBody>
      </p:sp>
    </p:spTree>
    <p:extLst>
      <p:ext uri="{BB962C8B-B14F-4D97-AF65-F5344CB8AC3E}">
        <p14:creationId xmlns:p14="http://schemas.microsoft.com/office/powerpoint/2010/main" val="1801643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D8328-90E2-D513-4AF5-CA213A48432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2D6BAFC-6449-3A82-F2FF-0CCD034A7BAA}"/>
              </a:ext>
            </a:extLst>
          </p:cNvPr>
          <p:cNvSpPr>
            <a:spLocks noGrp="1"/>
          </p:cNvSpPr>
          <p:nvPr>
            <p:ph type="title"/>
          </p:nvPr>
        </p:nvSpPr>
        <p:spPr>
          <a:xfrm>
            <a:off x="643254" y="114047"/>
            <a:ext cx="10905492" cy="732366"/>
          </a:xfrm>
        </p:spPr>
        <p:txBody>
          <a:bodyPr>
            <a:noAutofit/>
          </a:bodyPr>
          <a:lstStyle/>
          <a:p>
            <a:pPr algn="ctr"/>
            <a:r>
              <a:rPr lang="es-CR" sz="2400" b="1" dirty="0"/>
              <a:t>Diagrama de la relación entre condiciones biofísicas y condiciones climáticas para identificar sitios con potencial de cosecha de Agri</a:t>
            </a:r>
            <a:endParaRPr lang="es-PA" sz="2400" b="1" dirty="0"/>
          </a:p>
        </p:txBody>
      </p:sp>
      <p:pic>
        <p:nvPicPr>
          <p:cNvPr id="3" name="Imagen 2">
            <a:extLst>
              <a:ext uri="{FF2B5EF4-FFF2-40B4-BE49-F238E27FC236}">
                <a16:creationId xmlns:a16="http://schemas.microsoft.com/office/drawing/2014/main" id="{1672480C-58BD-048F-4CF2-BA5DF1D3D6BA}"/>
              </a:ext>
            </a:extLst>
          </p:cNvPr>
          <p:cNvPicPr>
            <a:picLocks noChangeAspect="1"/>
          </p:cNvPicPr>
          <p:nvPr/>
        </p:nvPicPr>
        <p:blipFill rotWithShape="1">
          <a:blip r:embed="rId2"/>
          <a:srcRect l="3258"/>
          <a:stretch/>
        </p:blipFill>
        <p:spPr bwMode="auto">
          <a:xfrm>
            <a:off x="413989" y="846413"/>
            <a:ext cx="11364022" cy="481778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7" name="CuadroTexto 6">
            <a:extLst>
              <a:ext uri="{FF2B5EF4-FFF2-40B4-BE49-F238E27FC236}">
                <a16:creationId xmlns:a16="http://schemas.microsoft.com/office/drawing/2014/main" id="{FD8C59D5-61B1-B6ED-6679-D24FDBEC10F9}"/>
              </a:ext>
            </a:extLst>
          </p:cNvPr>
          <p:cNvSpPr txBox="1"/>
          <p:nvPr/>
        </p:nvSpPr>
        <p:spPr>
          <a:xfrm>
            <a:off x="1871133" y="5664200"/>
            <a:ext cx="6096000" cy="369332"/>
          </a:xfrm>
          <a:prstGeom prst="rect">
            <a:avLst/>
          </a:prstGeom>
          <a:noFill/>
        </p:spPr>
        <p:txBody>
          <a:bodyPr wrap="square">
            <a:spAutoFit/>
          </a:bodyPr>
          <a:lstStyle/>
          <a:p>
            <a:pPr>
              <a:spcBef>
                <a:spcPts val="600"/>
              </a:spcBef>
              <a:spcAft>
                <a:spcPts val="1000"/>
              </a:spcAft>
            </a:pPr>
            <a:r>
              <a:rPr lang="es-CR" sz="1800" i="0" dirty="0">
                <a:solidFill>
                  <a:srgbClr val="44546A"/>
                </a:solidFill>
                <a:effectLst/>
                <a:latin typeface="Calibri" panose="020F0502020204030204" pitchFamily="34" charset="0"/>
                <a:ea typeface="OpenSans-CondensedLight"/>
                <a:cs typeface="Calibri" panose="020F0502020204030204" pitchFamily="34" charset="0"/>
              </a:rPr>
              <a:t>Fuente: Tomado de Valencia (2020).</a:t>
            </a:r>
            <a:endParaRPr lang="es-NI" sz="1200" i="1" dirty="0">
              <a:solidFill>
                <a:srgbClr val="44546A"/>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44933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E766B-4B34-62BD-A3F8-064C8D00DA5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F8561CC-8B0F-FAEC-2272-73450D3CBECC}"/>
              </a:ext>
            </a:extLst>
          </p:cNvPr>
          <p:cNvSpPr>
            <a:spLocks noGrp="1"/>
          </p:cNvSpPr>
          <p:nvPr>
            <p:ph type="title"/>
          </p:nvPr>
        </p:nvSpPr>
        <p:spPr>
          <a:xfrm>
            <a:off x="1097279" y="286604"/>
            <a:ext cx="10090673" cy="804778"/>
          </a:xfrm>
        </p:spPr>
        <p:txBody>
          <a:bodyPr>
            <a:normAutofit/>
          </a:bodyPr>
          <a:lstStyle/>
          <a:p>
            <a:r>
              <a:rPr lang="es-MX" sz="4000" b="1" dirty="0"/>
              <a:t>Herramienta metodológica: Cosecha H2O</a:t>
            </a:r>
            <a:endParaRPr lang="es-PA" sz="4000" b="1" dirty="0"/>
          </a:p>
        </p:txBody>
      </p:sp>
      <p:pic>
        <p:nvPicPr>
          <p:cNvPr id="4" name="Marcador de contenido 7" descr="Interfaz de usuario gráfica, Aplicación, Sitio web&#10;&#10;Descripción generada automáticamente">
            <a:extLst>
              <a:ext uri="{FF2B5EF4-FFF2-40B4-BE49-F238E27FC236}">
                <a16:creationId xmlns:a16="http://schemas.microsoft.com/office/drawing/2014/main" id="{071258B5-AD0B-D5CA-279E-5A9738A78D9E}"/>
              </a:ext>
            </a:extLst>
          </p:cNvPr>
          <p:cNvPicPr>
            <a:picLocks noChangeAspect="1"/>
          </p:cNvPicPr>
          <p:nvPr/>
        </p:nvPicPr>
        <p:blipFill rotWithShape="1">
          <a:blip r:embed="rId2"/>
          <a:srcRect r="1" b="949"/>
          <a:stretch/>
        </p:blipFill>
        <p:spPr>
          <a:xfrm>
            <a:off x="1080939" y="1155602"/>
            <a:ext cx="10285151" cy="4418354"/>
          </a:xfrm>
          <a:prstGeom prst="rect">
            <a:avLst/>
          </a:prstGeom>
          <a:ln w="19050">
            <a:solidFill>
              <a:schemeClr val="tx1"/>
            </a:solidFill>
            <a:miter lim="800000"/>
          </a:ln>
        </p:spPr>
      </p:pic>
      <p:sp>
        <p:nvSpPr>
          <p:cNvPr id="9" name="Marcador de contenido 2">
            <a:extLst>
              <a:ext uri="{FF2B5EF4-FFF2-40B4-BE49-F238E27FC236}">
                <a16:creationId xmlns:a16="http://schemas.microsoft.com/office/drawing/2014/main" id="{E80C3E67-68ED-EAF2-6F56-CDEE8CDFD0AF}"/>
              </a:ext>
            </a:extLst>
          </p:cNvPr>
          <p:cNvSpPr>
            <a:spLocks noGrp="1"/>
          </p:cNvSpPr>
          <p:nvPr>
            <p:ph idx="1"/>
          </p:nvPr>
        </p:nvSpPr>
        <p:spPr>
          <a:xfrm>
            <a:off x="896471" y="5638177"/>
            <a:ext cx="10469619" cy="583329"/>
          </a:xfrm>
        </p:spPr>
        <p:txBody>
          <a:bodyPr>
            <a:normAutofit lnSpcReduction="10000"/>
          </a:bodyPr>
          <a:lstStyle/>
          <a:p>
            <a:r>
              <a:rPr lang="es-MX" sz="1800" dirty="0"/>
              <a:t>Esta herramienta fue desarrollada en el marco de la implementación del proyecto Adaptación de la Agricultura al cambio climático a través de la cosecha de agua en Nicaragua (CATIE-COSUDE)</a:t>
            </a:r>
            <a:endParaRPr lang="es-PA" sz="1800" dirty="0"/>
          </a:p>
        </p:txBody>
      </p:sp>
    </p:spTree>
    <p:extLst>
      <p:ext uri="{BB962C8B-B14F-4D97-AF65-F5344CB8AC3E}">
        <p14:creationId xmlns:p14="http://schemas.microsoft.com/office/powerpoint/2010/main" val="774398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0923001-A1E2-B668-7A15-FEB9478E04E0}"/>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3D4EDD2-BB4A-AA05-2A26-A7654A54FCB3}"/>
              </a:ext>
            </a:extLst>
          </p:cNvPr>
          <p:cNvSpPr>
            <a:spLocks noGrp="1"/>
          </p:cNvSpPr>
          <p:nvPr>
            <p:ph type="title"/>
          </p:nvPr>
        </p:nvSpPr>
        <p:spPr>
          <a:xfrm>
            <a:off x="1284513" y="247819"/>
            <a:ext cx="8862787" cy="823733"/>
          </a:xfrm>
        </p:spPr>
        <p:txBody>
          <a:bodyPr>
            <a:normAutofit/>
          </a:bodyPr>
          <a:lstStyle/>
          <a:p>
            <a:r>
              <a:rPr lang="es-MX" sz="4000" b="1" dirty="0"/>
              <a:t>Diseño y construcción de la herramienta</a:t>
            </a:r>
            <a:endParaRPr lang="es-PA" sz="4000" b="1" dirty="0"/>
          </a:p>
        </p:txBody>
      </p:sp>
      <p:pic>
        <p:nvPicPr>
          <p:cNvPr id="16" name="Imagen 15">
            <a:extLst>
              <a:ext uri="{FF2B5EF4-FFF2-40B4-BE49-F238E27FC236}">
                <a16:creationId xmlns:a16="http://schemas.microsoft.com/office/drawing/2014/main" id="{D5DAB221-0767-6702-2EE1-5D7D1D204DE3}"/>
              </a:ext>
            </a:extLst>
          </p:cNvPr>
          <p:cNvPicPr>
            <a:picLocks noChangeAspect="1"/>
          </p:cNvPicPr>
          <p:nvPr/>
        </p:nvPicPr>
        <p:blipFill rotWithShape="1">
          <a:blip r:embed="rId2"/>
          <a:srcRect l="18675" t="7536" r="18343" b="5563"/>
          <a:stretch/>
        </p:blipFill>
        <p:spPr>
          <a:xfrm>
            <a:off x="644373" y="1700202"/>
            <a:ext cx="5451627" cy="4005463"/>
          </a:xfrm>
          <a:prstGeom prst="rect">
            <a:avLst/>
          </a:prstGeom>
        </p:spPr>
      </p:pic>
      <p:cxnSp>
        <p:nvCxnSpPr>
          <p:cNvPr id="30" name="Straight Connector 29">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E83CA8DC-C49E-1DD9-0694-306E29F45030}"/>
              </a:ext>
            </a:extLst>
          </p:cNvPr>
          <p:cNvSpPr>
            <a:spLocks noGrp="1"/>
          </p:cNvSpPr>
          <p:nvPr>
            <p:ph idx="1"/>
          </p:nvPr>
        </p:nvSpPr>
        <p:spPr>
          <a:xfrm>
            <a:off x="6421636" y="1317715"/>
            <a:ext cx="5127172" cy="4983359"/>
          </a:xfrm>
        </p:spPr>
        <p:txBody>
          <a:bodyPr>
            <a:noAutofit/>
          </a:bodyPr>
          <a:lstStyle/>
          <a:p>
            <a:r>
              <a:rPr lang="es-MX" dirty="0"/>
              <a:t>Está diseñada sobre la base de cinco elementos:</a:t>
            </a:r>
          </a:p>
          <a:p>
            <a:r>
              <a:rPr lang="es-MX" dirty="0"/>
              <a:t>1. Los criterios y las variables identificadas como esenciales para la implementación del proyecto cosecha de agua: captar y almacenar agua de escorrentía para fines agropecuarios.</a:t>
            </a:r>
          </a:p>
          <a:p>
            <a:r>
              <a:rPr lang="es-MX" dirty="0"/>
              <a:t>2. Validación del proceso de selección de sitios y construcción de mas de 800 obras de cosecha de agua de escorrentía en Nicaragua.</a:t>
            </a:r>
          </a:p>
          <a:p>
            <a:r>
              <a:rPr lang="es-MX" dirty="0"/>
              <a:t> 3. Análisis estadístico de la selección de sitios y de resultados en la construcción de obras.</a:t>
            </a:r>
          </a:p>
          <a:p>
            <a:r>
              <a:rPr lang="es-MX" dirty="0"/>
              <a:t>4. Ajustes al modelo digital y desarrollo del plugin.</a:t>
            </a:r>
          </a:p>
          <a:p>
            <a:r>
              <a:rPr lang="es-MX" dirty="0"/>
              <a:t>5. Desarrollo de un aplicativo móvil.</a:t>
            </a:r>
          </a:p>
        </p:txBody>
      </p:sp>
      <p:sp>
        <p:nvSpPr>
          <p:cNvPr id="32" name="Rectangle 31">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NI"/>
          </a:p>
        </p:txBody>
      </p:sp>
      <p:sp>
        <p:nvSpPr>
          <p:cNvPr id="34" name="Rectangle 33">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NI"/>
          </a:p>
        </p:txBody>
      </p:sp>
    </p:spTree>
    <p:extLst>
      <p:ext uri="{BB962C8B-B14F-4D97-AF65-F5344CB8AC3E}">
        <p14:creationId xmlns:p14="http://schemas.microsoft.com/office/powerpoint/2010/main" val="3905638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a:extLst>
              <a:ext uri="{FF2B5EF4-FFF2-40B4-BE49-F238E27FC236}">
                <a16:creationId xmlns:a16="http://schemas.microsoft.com/office/drawing/2014/main" id="{E0C652B6-5CD9-7ED0-87A6-B83537114336}"/>
              </a:ext>
            </a:extLst>
          </p:cNvPr>
          <p:cNvPicPr>
            <a:picLocks noChangeAspect="1"/>
          </p:cNvPicPr>
          <p:nvPr/>
        </p:nvPicPr>
        <p:blipFill>
          <a:blip r:embed="rId2"/>
          <a:srcRect l="13854" r="15729"/>
          <a:stretch/>
        </p:blipFill>
        <p:spPr>
          <a:xfrm>
            <a:off x="643192" y="1091565"/>
            <a:ext cx="6316408" cy="5045627"/>
          </a:xfrm>
          <a:prstGeom prst="rect">
            <a:avLst/>
          </a:prstGeom>
        </p:spPr>
      </p:pic>
      <p:cxnSp>
        <p:nvCxnSpPr>
          <p:cNvPr id="15" name="Straight Connector 14">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8" name="Marcador de texto 2">
            <a:extLst>
              <a:ext uri="{FF2B5EF4-FFF2-40B4-BE49-F238E27FC236}">
                <a16:creationId xmlns:a16="http://schemas.microsoft.com/office/drawing/2014/main" id="{40CE47A1-988A-F6ED-3A88-9F44CC46CFFA}"/>
              </a:ext>
            </a:extLst>
          </p:cNvPr>
          <p:cNvSpPr txBox="1">
            <a:spLocks/>
          </p:cNvSpPr>
          <p:nvPr/>
        </p:nvSpPr>
        <p:spPr>
          <a:xfrm>
            <a:off x="7252580" y="2162389"/>
            <a:ext cx="4296228" cy="4095727"/>
          </a:xfrm>
          <a:prstGeom prst="rect">
            <a:avLst/>
          </a:prstGeom>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s-NI" noProof="0" dirty="0"/>
              <a:t>La selección de criterios, variables y ponderaciones es transcendental para definir un modelo matemático que luego sea aplicable en Sistemas de Información Geográfica (SIG).</a:t>
            </a:r>
          </a:p>
          <a:p>
            <a:r>
              <a:rPr lang="es-NI" dirty="0"/>
              <a:t>Es importante contar </a:t>
            </a:r>
            <a:r>
              <a:rPr lang="es-NI" noProof="0" dirty="0"/>
              <a:t>con un equipo multidisciplinario con experiencia en campo y análisis multicriterio. </a:t>
            </a:r>
          </a:p>
          <a:p>
            <a:r>
              <a:rPr lang="es-NI" noProof="0" dirty="0"/>
              <a:t>Los criterios, variables y ponderaciones finales dependen en gran medida del propósito de la intervención.</a:t>
            </a:r>
          </a:p>
          <a:p>
            <a:r>
              <a:rPr lang="es-NI" noProof="0" dirty="0"/>
              <a:t>Reclasificar </a:t>
            </a:r>
            <a:r>
              <a:rPr lang="es-NI" noProof="0" dirty="0" err="1"/>
              <a:t>shape</a:t>
            </a:r>
            <a:r>
              <a:rPr lang="es-NI" noProof="0" dirty="0"/>
              <a:t> y elaborar mapas temáticos.</a:t>
            </a:r>
          </a:p>
        </p:txBody>
      </p:sp>
      <p:sp>
        <p:nvSpPr>
          <p:cNvPr id="17" name="Rectangle 16">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NI"/>
          </a:p>
        </p:txBody>
      </p:sp>
      <p:sp>
        <p:nvSpPr>
          <p:cNvPr id="19" name="Rectangle 18">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NI"/>
          </a:p>
        </p:txBody>
      </p:sp>
      <p:sp>
        <p:nvSpPr>
          <p:cNvPr id="9" name="Título 1">
            <a:extLst>
              <a:ext uri="{FF2B5EF4-FFF2-40B4-BE49-F238E27FC236}">
                <a16:creationId xmlns:a16="http://schemas.microsoft.com/office/drawing/2014/main" id="{22E12D37-D6E2-D415-2E3F-50FA8A904B4C}"/>
              </a:ext>
            </a:extLst>
          </p:cNvPr>
          <p:cNvSpPr>
            <a:spLocks noGrp="1"/>
          </p:cNvSpPr>
          <p:nvPr>
            <p:ph type="title"/>
          </p:nvPr>
        </p:nvSpPr>
        <p:spPr>
          <a:xfrm>
            <a:off x="1195613" y="133916"/>
            <a:ext cx="8862787" cy="823733"/>
          </a:xfrm>
        </p:spPr>
        <p:txBody>
          <a:bodyPr>
            <a:normAutofit/>
          </a:bodyPr>
          <a:lstStyle/>
          <a:p>
            <a:r>
              <a:rPr lang="es-MX" sz="4000" b="1" dirty="0"/>
              <a:t>Diseño y construcción de la herramienta</a:t>
            </a:r>
            <a:endParaRPr lang="es-PA" sz="4000" b="1" dirty="0"/>
          </a:p>
        </p:txBody>
      </p:sp>
      <p:sp>
        <p:nvSpPr>
          <p:cNvPr id="2" name="CuadroTexto 1">
            <a:extLst>
              <a:ext uri="{FF2B5EF4-FFF2-40B4-BE49-F238E27FC236}">
                <a16:creationId xmlns:a16="http://schemas.microsoft.com/office/drawing/2014/main" id="{1C4EAFB9-C288-96B7-5B5B-BE1ADE34599C}"/>
              </a:ext>
            </a:extLst>
          </p:cNvPr>
          <p:cNvSpPr txBox="1"/>
          <p:nvPr/>
        </p:nvSpPr>
        <p:spPr>
          <a:xfrm>
            <a:off x="3903133" y="2086188"/>
            <a:ext cx="855134"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s-NI" sz="1200" dirty="0"/>
              <a:t>Mapa temático</a:t>
            </a:r>
          </a:p>
        </p:txBody>
      </p:sp>
      <p:sp>
        <p:nvSpPr>
          <p:cNvPr id="3" name="CuadroTexto 2">
            <a:extLst>
              <a:ext uri="{FF2B5EF4-FFF2-40B4-BE49-F238E27FC236}">
                <a16:creationId xmlns:a16="http://schemas.microsoft.com/office/drawing/2014/main" id="{4C2DB787-B396-2642-6068-435D5DE1576A}"/>
              </a:ext>
            </a:extLst>
          </p:cNvPr>
          <p:cNvSpPr txBox="1"/>
          <p:nvPr/>
        </p:nvSpPr>
        <p:spPr>
          <a:xfrm>
            <a:off x="3856429" y="3429000"/>
            <a:ext cx="855134"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s-NI" sz="1200" dirty="0"/>
              <a:t>Mapa temático</a:t>
            </a:r>
          </a:p>
        </p:txBody>
      </p:sp>
      <p:sp>
        <p:nvSpPr>
          <p:cNvPr id="4" name="CuadroTexto 3">
            <a:extLst>
              <a:ext uri="{FF2B5EF4-FFF2-40B4-BE49-F238E27FC236}">
                <a16:creationId xmlns:a16="http://schemas.microsoft.com/office/drawing/2014/main" id="{F391444F-454B-0928-1CB9-D06293FE96BB}"/>
              </a:ext>
            </a:extLst>
          </p:cNvPr>
          <p:cNvSpPr txBox="1"/>
          <p:nvPr/>
        </p:nvSpPr>
        <p:spPr>
          <a:xfrm>
            <a:off x="3801396" y="4897121"/>
            <a:ext cx="855134"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s-NI" sz="1200" dirty="0"/>
              <a:t>Mapa temático</a:t>
            </a:r>
          </a:p>
        </p:txBody>
      </p:sp>
    </p:spTree>
    <p:extLst>
      <p:ext uri="{BB962C8B-B14F-4D97-AF65-F5344CB8AC3E}">
        <p14:creationId xmlns:p14="http://schemas.microsoft.com/office/powerpoint/2010/main" val="375637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out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out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outVertic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arn(outVertical)">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5CFE14EF-9D5B-0052-AA0C-5C0EDF402394}"/>
              </a:ext>
            </a:extLst>
          </p:cNvPr>
          <p:cNvGrpSpPr/>
          <p:nvPr/>
        </p:nvGrpSpPr>
        <p:grpSpPr>
          <a:xfrm>
            <a:off x="266700" y="819036"/>
            <a:ext cx="7759700" cy="5363592"/>
            <a:chOff x="266700" y="819036"/>
            <a:chExt cx="7759700" cy="5363592"/>
          </a:xfrm>
        </p:grpSpPr>
        <p:pic>
          <p:nvPicPr>
            <p:cNvPr id="3" name="Imagen 2">
              <a:extLst>
                <a:ext uri="{FF2B5EF4-FFF2-40B4-BE49-F238E27FC236}">
                  <a16:creationId xmlns:a16="http://schemas.microsoft.com/office/drawing/2014/main" id="{217345A5-BA89-C737-711A-2783A97D73DE}"/>
                </a:ext>
              </a:extLst>
            </p:cNvPr>
            <p:cNvPicPr>
              <a:picLocks noChangeAspect="1"/>
            </p:cNvPicPr>
            <p:nvPr/>
          </p:nvPicPr>
          <p:blipFill>
            <a:blip r:embed="rId2"/>
            <a:srcRect l="32084" t="22777" r="11879" b="8703"/>
            <a:stretch/>
          </p:blipFill>
          <p:spPr>
            <a:xfrm>
              <a:off x="266700" y="819036"/>
              <a:ext cx="7759700" cy="53370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Forma libre: forma 4">
              <a:extLst>
                <a:ext uri="{FF2B5EF4-FFF2-40B4-BE49-F238E27FC236}">
                  <a16:creationId xmlns:a16="http://schemas.microsoft.com/office/drawing/2014/main" id="{D6EB56FA-1381-CDD6-2703-A1E10B2682B3}"/>
                </a:ext>
              </a:extLst>
            </p:cNvPr>
            <p:cNvSpPr/>
            <p:nvPr/>
          </p:nvSpPr>
          <p:spPr>
            <a:xfrm flipV="1">
              <a:off x="928617" y="4918773"/>
              <a:ext cx="1378185" cy="1263855"/>
            </a:xfrm>
            <a:custGeom>
              <a:avLst/>
              <a:gdLst>
                <a:gd name="connsiteX0" fmla="*/ 0 w 1338818"/>
                <a:gd name="connsiteY0" fmla="*/ 0 h 937172"/>
                <a:gd name="connsiteX1" fmla="*/ 870232 w 1338818"/>
                <a:gd name="connsiteY1" fmla="*/ 0 h 937172"/>
                <a:gd name="connsiteX2" fmla="*/ 1338818 w 1338818"/>
                <a:gd name="connsiteY2" fmla="*/ 468586 h 937172"/>
                <a:gd name="connsiteX3" fmla="*/ 870232 w 1338818"/>
                <a:gd name="connsiteY3" fmla="*/ 937172 h 937172"/>
                <a:gd name="connsiteX4" fmla="*/ 0 w 1338818"/>
                <a:gd name="connsiteY4" fmla="*/ 937172 h 937172"/>
                <a:gd name="connsiteX5" fmla="*/ 468586 w 1338818"/>
                <a:gd name="connsiteY5" fmla="*/ 468586 h 937172"/>
                <a:gd name="connsiteX6" fmla="*/ 0 w 1338818"/>
                <a:gd name="connsiteY6" fmla="*/ 0 h 9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8818" h="937172">
                  <a:moveTo>
                    <a:pt x="1338818" y="0"/>
                  </a:moveTo>
                  <a:lnTo>
                    <a:pt x="1338818" y="609162"/>
                  </a:lnTo>
                  <a:lnTo>
                    <a:pt x="669409" y="937172"/>
                  </a:lnTo>
                  <a:lnTo>
                    <a:pt x="0" y="609162"/>
                  </a:lnTo>
                  <a:lnTo>
                    <a:pt x="0" y="0"/>
                  </a:lnTo>
                  <a:lnTo>
                    <a:pt x="669409" y="328010"/>
                  </a:lnTo>
                  <a:lnTo>
                    <a:pt x="1338818"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041" tIns="567404" rIns="12041" bIns="567403" numCol="1" spcCol="1270" anchor="ctr" anchorCtr="0">
              <a:noAutofit/>
            </a:bodyPr>
            <a:lstStyle/>
            <a:p>
              <a:pPr algn="ctr" defTabSz="842914">
                <a:lnSpc>
                  <a:spcPct val="90000"/>
                </a:lnSpc>
                <a:spcBef>
                  <a:spcPct val="0"/>
                </a:spcBef>
                <a:spcAft>
                  <a:spcPct val="35000"/>
                </a:spcAft>
              </a:pPr>
              <a:endParaRPr lang="es-NI" sz="1896" dirty="0"/>
            </a:p>
          </p:txBody>
        </p:sp>
        <p:sp>
          <p:nvSpPr>
            <p:cNvPr id="6" name="Forma libre: forma 5">
              <a:extLst>
                <a:ext uri="{FF2B5EF4-FFF2-40B4-BE49-F238E27FC236}">
                  <a16:creationId xmlns:a16="http://schemas.microsoft.com/office/drawing/2014/main" id="{FE16FEE4-1CF3-21D4-95ED-E487B4D07A36}"/>
                </a:ext>
              </a:extLst>
            </p:cNvPr>
            <p:cNvSpPr/>
            <p:nvPr/>
          </p:nvSpPr>
          <p:spPr>
            <a:xfrm flipV="1">
              <a:off x="957893" y="3970303"/>
              <a:ext cx="1378186" cy="1263854"/>
            </a:xfrm>
            <a:custGeom>
              <a:avLst/>
              <a:gdLst>
                <a:gd name="connsiteX0" fmla="*/ 0 w 1338818"/>
                <a:gd name="connsiteY0" fmla="*/ 0 h 937172"/>
                <a:gd name="connsiteX1" fmla="*/ 870232 w 1338818"/>
                <a:gd name="connsiteY1" fmla="*/ 0 h 937172"/>
                <a:gd name="connsiteX2" fmla="*/ 1338818 w 1338818"/>
                <a:gd name="connsiteY2" fmla="*/ 468586 h 937172"/>
                <a:gd name="connsiteX3" fmla="*/ 870232 w 1338818"/>
                <a:gd name="connsiteY3" fmla="*/ 937172 h 937172"/>
                <a:gd name="connsiteX4" fmla="*/ 0 w 1338818"/>
                <a:gd name="connsiteY4" fmla="*/ 937172 h 937172"/>
                <a:gd name="connsiteX5" fmla="*/ 468586 w 1338818"/>
                <a:gd name="connsiteY5" fmla="*/ 468586 h 937172"/>
                <a:gd name="connsiteX6" fmla="*/ 0 w 1338818"/>
                <a:gd name="connsiteY6" fmla="*/ 0 h 9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8818" h="937172">
                  <a:moveTo>
                    <a:pt x="1338818" y="0"/>
                  </a:moveTo>
                  <a:lnTo>
                    <a:pt x="1338818" y="609162"/>
                  </a:lnTo>
                  <a:lnTo>
                    <a:pt x="669409" y="937172"/>
                  </a:lnTo>
                  <a:lnTo>
                    <a:pt x="0" y="609162"/>
                  </a:lnTo>
                  <a:lnTo>
                    <a:pt x="0" y="0"/>
                  </a:lnTo>
                  <a:lnTo>
                    <a:pt x="669409" y="328010"/>
                  </a:lnTo>
                  <a:lnTo>
                    <a:pt x="1338818" y="0"/>
                  </a:lnTo>
                  <a:close/>
                </a:path>
              </a:pathLst>
            </a:cu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041" tIns="567403" rIns="12043" bIns="567403" numCol="1" spcCol="1270" anchor="ctr" anchorCtr="0">
              <a:noAutofit/>
            </a:bodyPr>
            <a:lstStyle/>
            <a:p>
              <a:pPr algn="ctr" defTabSz="842914">
                <a:lnSpc>
                  <a:spcPct val="90000"/>
                </a:lnSpc>
                <a:spcBef>
                  <a:spcPct val="0"/>
                </a:spcBef>
                <a:spcAft>
                  <a:spcPct val="35000"/>
                </a:spcAft>
              </a:pPr>
              <a:endParaRPr lang="es-NI" sz="1896" dirty="0"/>
            </a:p>
          </p:txBody>
        </p:sp>
        <p:sp>
          <p:nvSpPr>
            <p:cNvPr id="7" name="Forma libre: forma 6">
              <a:extLst>
                <a:ext uri="{FF2B5EF4-FFF2-40B4-BE49-F238E27FC236}">
                  <a16:creationId xmlns:a16="http://schemas.microsoft.com/office/drawing/2014/main" id="{77798C24-8361-3441-6464-3E04205CDFB2}"/>
                </a:ext>
              </a:extLst>
            </p:cNvPr>
            <p:cNvSpPr/>
            <p:nvPr/>
          </p:nvSpPr>
          <p:spPr>
            <a:xfrm flipV="1">
              <a:off x="942005" y="3035299"/>
              <a:ext cx="1378185" cy="1263854"/>
            </a:xfrm>
            <a:custGeom>
              <a:avLst/>
              <a:gdLst>
                <a:gd name="connsiteX0" fmla="*/ 0 w 1338818"/>
                <a:gd name="connsiteY0" fmla="*/ 0 h 937172"/>
                <a:gd name="connsiteX1" fmla="*/ 870232 w 1338818"/>
                <a:gd name="connsiteY1" fmla="*/ 0 h 937172"/>
                <a:gd name="connsiteX2" fmla="*/ 1338818 w 1338818"/>
                <a:gd name="connsiteY2" fmla="*/ 468586 h 937172"/>
                <a:gd name="connsiteX3" fmla="*/ 870232 w 1338818"/>
                <a:gd name="connsiteY3" fmla="*/ 937172 h 937172"/>
                <a:gd name="connsiteX4" fmla="*/ 0 w 1338818"/>
                <a:gd name="connsiteY4" fmla="*/ 937172 h 937172"/>
                <a:gd name="connsiteX5" fmla="*/ 468586 w 1338818"/>
                <a:gd name="connsiteY5" fmla="*/ 468586 h 937172"/>
                <a:gd name="connsiteX6" fmla="*/ 0 w 1338818"/>
                <a:gd name="connsiteY6" fmla="*/ 0 h 9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8818" h="937172">
                  <a:moveTo>
                    <a:pt x="1338818" y="0"/>
                  </a:moveTo>
                  <a:lnTo>
                    <a:pt x="1338818" y="609162"/>
                  </a:lnTo>
                  <a:lnTo>
                    <a:pt x="669409" y="937172"/>
                  </a:lnTo>
                  <a:lnTo>
                    <a:pt x="0" y="609162"/>
                  </a:lnTo>
                  <a:lnTo>
                    <a:pt x="0" y="0"/>
                  </a:lnTo>
                  <a:lnTo>
                    <a:pt x="669409" y="328010"/>
                  </a:lnTo>
                  <a:lnTo>
                    <a:pt x="1338818" y="0"/>
                  </a:lnTo>
                  <a:close/>
                </a:path>
              </a:pathLst>
            </a:cu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041" tIns="567403" rIns="12041" bIns="567403" numCol="1" spcCol="1270" anchor="ctr" anchorCtr="0">
              <a:noAutofit/>
            </a:bodyPr>
            <a:lstStyle/>
            <a:p>
              <a:pPr algn="ctr" defTabSz="842914">
                <a:lnSpc>
                  <a:spcPct val="90000"/>
                </a:lnSpc>
                <a:spcBef>
                  <a:spcPct val="0"/>
                </a:spcBef>
                <a:spcAft>
                  <a:spcPct val="35000"/>
                </a:spcAft>
              </a:pPr>
              <a:endParaRPr lang="es-NI" sz="1896" dirty="0"/>
            </a:p>
          </p:txBody>
        </p:sp>
        <p:sp>
          <p:nvSpPr>
            <p:cNvPr id="8" name="TextBox 30">
              <a:extLst>
                <a:ext uri="{FF2B5EF4-FFF2-40B4-BE49-F238E27FC236}">
                  <a16:creationId xmlns:a16="http://schemas.microsoft.com/office/drawing/2014/main" id="{032BFEC6-3A2C-7128-F178-4644313DC0F1}"/>
                </a:ext>
              </a:extLst>
            </p:cNvPr>
            <p:cNvSpPr txBox="1"/>
            <p:nvPr/>
          </p:nvSpPr>
          <p:spPr>
            <a:xfrm rot="10800000" flipV="1">
              <a:off x="899340" y="5317087"/>
              <a:ext cx="1378185" cy="252016"/>
            </a:xfrm>
            <a:prstGeom prst="rect">
              <a:avLst/>
            </a:prstGeom>
            <a:noFill/>
          </p:spPr>
          <p:txBody>
            <a:bodyPr wrap="square">
              <a:spAutoFit/>
            </a:bodyPr>
            <a:lstStyle/>
            <a:p>
              <a:pPr algn="ctr" defTabSz="842914">
                <a:lnSpc>
                  <a:spcPct val="90000"/>
                </a:lnSpc>
                <a:spcBef>
                  <a:spcPct val="0"/>
                </a:spcBef>
                <a:spcAft>
                  <a:spcPct val="35000"/>
                </a:spcAft>
              </a:pPr>
              <a:r>
                <a:rPr lang="es-NI" sz="1800" b="1" dirty="0">
                  <a:solidFill>
                    <a:schemeClr val="bg1"/>
                  </a:solidFill>
                </a:rPr>
                <a:t>Textura</a:t>
              </a:r>
            </a:p>
          </p:txBody>
        </p:sp>
        <p:sp>
          <p:nvSpPr>
            <p:cNvPr id="9" name="TextBox 32">
              <a:extLst>
                <a:ext uri="{FF2B5EF4-FFF2-40B4-BE49-F238E27FC236}">
                  <a16:creationId xmlns:a16="http://schemas.microsoft.com/office/drawing/2014/main" id="{2F87D3FC-12BA-65CD-9185-430145036DDB}"/>
                </a:ext>
              </a:extLst>
            </p:cNvPr>
            <p:cNvSpPr txBox="1"/>
            <p:nvPr/>
          </p:nvSpPr>
          <p:spPr>
            <a:xfrm rot="10800000" flipV="1">
              <a:off x="979782" y="4417816"/>
              <a:ext cx="1378185" cy="252016"/>
            </a:xfrm>
            <a:prstGeom prst="rect">
              <a:avLst/>
            </a:prstGeom>
            <a:noFill/>
          </p:spPr>
          <p:txBody>
            <a:bodyPr wrap="square">
              <a:spAutoFit/>
            </a:bodyPr>
            <a:lstStyle/>
            <a:p>
              <a:pPr algn="ctr" defTabSz="842914">
                <a:lnSpc>
                  <a:spcPct val="90000"/>
                </a:lnSpc>
                <a:spcBef>
                  <a:spcPct val="0"/>
                </a:spcBef>
                <a:spcAft>
                  <a:spcPct val="35000"/>
                </a:spcAft>
              </a:pPr>
              <a:r>
                <a:rPr lang="es-NI" sz="1800" b="1" dirty="0">
                  <a:solidFill>
                    <a:schemeClr val="bg1"/>
                  </a:solidFill>
                </a:rPr>
                <a:t>Pendiente</a:t>
              </a:r>
            </a:p>
          </p:txBody>
        </p:sp>
        <p:sp>
          <p:nvSpPr>
            <p:cNvPr id="10" name="TextBox 34">
              <a:extLst>
                <a:ext uri="{FF2B5EF4-FFF2-40B4-BE49-F238E27FC236}">
                  <a16:creationId xmlns:a16="http://schemas.microsoft.com/office/drawing/2014/main" id="{E1C312D5-83AB-6656-F233-EA3D5CE45123}"/>
                </a:ext>
              </a:extLst>
            </p:cNvPr>
            <p:cNvSpPr txBox="1"/>
            <p:nvPr/>
          </p:nvSpPr>
          <p:spPr>
            <a:xfrm rot="10800000" flipV="1">
              <a:off x="926116" y="3325283"/>
              <a:ext cx="1378185" cy="411040"/>
            </a:xfrm>
            <a:prstGeom prst="rect">
              <a:avLst/>
            </a:prstGeom>
            <a:noFill/>
          </p:spPr>
          <p:txBody>
            <a:bodyPr wrap="square">
              <a:spAutoFit/>
            </a:bodyPr>
            <a:lstStyle/>
            <a:p>
              <a:pPr algn="ctr" defTabSz="842914">
                <a:lnSpc>
                  <a:spcPts val="1800"/>
                </a:lnSpc>
                <a:spcBef>
                  <a:spcPct val="0"/>
                </a:spcBef>
                <a:spcAft>
                  <a:spcPct val="35000"/>
                </a:spcAft>
              </a:pPr>
              <a:r>
                <a:rPr lang="es-NI" sz="1800" b="1" dirty="0">
                  <a:solidFill>
                    <a:schemeClr val="bg1"/>
                  </a:solidFill>
                </a:rPr>
                <a:t>Uso</a:t>
              </a:r>
              <a:br>
                <a:rPr lang="es-NI" sz="1800" b="1" dirty="0">
                  <a:solidFill>
                    <a:schemeClr val="bg1"/>
                  </a:solidFill>
                </a:rPr>
              </a:br>
              <a:r>
                <a:rPr lang="es-NI" sz="1800" b="1" dirty="0">
                  <a:solidFill>
                    <a:schemeClr val="bg1"/>
                  </a:solidFill>
                </a:rPr>
                <a:t>del suelo</a:t>
              </a:r>
            </a:p>
          </p:txBody>
        </p:sp>
      </p:grpSp>
      <p:sp>
        <p:nvSpPr>
          <p:cNvPr id="15" name="Título 1">
            <a:extLst>
              <a:ext uri="{FF2B5EF4-FFF2-40B4-BE49-F238E27FC236}">
                <a16:creationId xmlns:a16="http://schemas.microsoft.com/office/drawing/2014/main" id="{E9AFB1F0-B81F-5C91-6264-12E977B24849}"/>
              </a:ext>
            </a:extLst>
          </p:cNvPr>
          <p:cNvSpPr txBox="1">
            <a:spLocks/>
          </p:cNvSpPr>
          <p:nvPr/>
        </p:nvSpPr>
        <p:spPr>
          <a:xfrm>
            <a:off x="1050663" y="12345"/>
            <a:ext cx="10090673" cy="804778"/>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r>
              <a:rPr lang="es-MX" sz="4000" b="1" dirty="0"/>
              <a:t>Aplicación y resultados en plataforma geoespacial</a:t>
            </a:r>
            <a:endParaRPr lang="es-PA" sz="4000" b="1" dirty="0"/>
          </a:p>
        </p:txBody>
      </p:sp>
      <p:sp>
        <p:nvSpPr>
          <p:cNvPr id="17" name="CuadroTexto 16">
            <a:extLst>
              <a:ext uri="{FF2B5EF4-FFF2-40B4-BE49-F238E27FC236}">
                <a16:creationId xmlns:a16="http://schemas.microsoft.com/office/drawing/2014/main" id="{79B34398-FB0C-1E43-8C83-4FBFC20C9E77}"/>
              </a:ext>
            </a:extLst>
          </p:cNvPr>
          <p:cNvSpPr txBox="1"/>
          <p:nvPr/>
        </p:nvSpPr>
        <p:spPr>
          <a:xfrm>
            <a:off x="8483600" y="1625758"/>
            <a:ext cx="3263900" cy="4708981"/>
          </a:xfrm>
          <a:prstGeom prst="rect">
            <a:avLst/>
          </a:prstGeom>
          <a:noFill/>
        </p:spPr>
        <p:txBody>
          <a:bodyPr wrap="square">
            <a:spAutoFit/>
          </a:bodyPr>
          <a:lstStyle/>
          <a:p>
            <a:r>
              <a:rPr lang="es-MX" sz="2000" dirty="0"/>
              <a:t>El resultado final de la superposición ponderada es  un mapa digital que permite identificar polígonos donde la variables se entrecruzan, incrementando la posibilidad de encontrar sitios idóneos.</a:t>
            </a:r>
          </a:p>
          <a:p>
            <a:endParaRPr lang="es-MX" sz="2000" dirty="0"/>
          </a:p>
          <a:p>
            <a:endParaRPr lang="es-MX" sz="2000" dirty="0"/>
          </a:p>
          <a:p>
            <a:endParaRPr lang="es-MX" sz="2000" dirty="0"/>
          </a:p>
          <a:p>
            <a:r>
              <a:rPr lang="es-MX" sz="2000" dirty="0"/>
              <a:t>Con base en el mapa se puede dirigir el proceso de verificación en campo siendo necesario contar con  un equipo técnico.</a:t>
            </a:r>
          </a:p>
        </p:txBody>
      </p:sp>
      <p:sp>
        <p:nvSpPr>
          <p:cNvPr id="11" name="CuadroTexto 10">
            <a:extLst>
              <a:ext uri="{FF2B5EF4-FFF2-40B4-BE49-F238E27FC236}">
                <a16:creationId xmlns:a16="http://schemas.microsoft.com/office/drawing/2014/main" id="{10CE106E-BD39-DA3A-BECD-7F34EB543004}"/>
              </a:ext>
            </a:extLst>
          </p:cNvPr>
          <p:cNvSpPr txBox="1"/>
          <p:nvPr/>
        </p:nvSpPr>
        <p:spPr>
          <a:xfrm>
            <a:off x="2582333" y="3615267"/>
            <a:ext cx="635000"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s-NI" dirty="0"/>
              <a:t>20</a:t>
            </a:r>
          </a:p>
        </p:txBody>
      </p:sp>
      <p:sp>
        <p:nvSpPr>
          <p:cNvPr id="12" name="CuadroTexto 11">
            <a:extLst>
              <a:ext uri="{FF2B5EF4-FFF2-40B4-BE49-F238E27FC236}">
                <a16:creationId xmlns:a16="http://schemas.microsoft.com/office/drawing/2014/main" id="{950CA2DF-0B7B-2E7D-DCE8-8ED215C7A065}"/>
              </a:ext>
            </a:extLst>
          </p:cNvPr>
          <p:cNvSpPr txBox="1"/>
          <p:nvPr/>
        </p:nvSpPr>
        <p:spPr>
          <a:xfrm>
            <a:off x="2573866" y="4549441"/>
            <a:ext cx="635000"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s-NI" dirty="0"/>
              <a:t>45</a:t>
            </a:r>
          </a:p>
        </p:txBody>
      </p:sp>
      <p:sp>
        <p:nvSpPr>
          <p:cNvPr id="13" name="CuadroTexto 12">
            <a:extLst>
              <a:ext uri="{FF2B5EF4-FFF2-40B4-BE49-F238E27FC236}">
                <a16:creationId xmlns:a16="http://schemas.microsoft.com/office/drawing/2014/main" id="{912BEA04-9C20-623E-FCEF-C279A5385810}"/>
              </a:ext>
            </a:extLst>
          </p:cNvPr>
          <p:cNvSpPr txBox="1"/>
          <p:nvPr/>
        </p:nvSpPr>
        <p:spPr>
          <a:xfrm>
            <a:off x="2573866" y="5430030"/>
            <a:ext cx="635000"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s-NI" dirty="0"/>
              <a:t>35</a:t>
            </a:r>
          </a:p>
        </p:txBody>
      </p:sp>
      <p:sp>
        <p:nvSpPr>
          <p:cNvPr id="14" name="CuadroTexto 13">
            <a:extLst>
              <a:ext uri="{FF2B5EF4-FFF2-40B4-BE49-F238E27FC236}">
                <a16:creationId xmlns:a16="http://schemas.microsoft.com/office/drawing/2014/main" id="{E1178D07-04B4-B9D4-77BB-FCBDAF01A4CB}"/>
              </a:ext>
            </a:extLst>
          </p:cNvPr>
          <p:cNvSpPr txBox="1"/>
          <p:nvPr/>
        </p:nvSpPr>
        <p:spPr>
          <a:xfrm>
            <a:off x="4563176" y="2105325"/>
            <a:ext cx="2176291" cy="707886"/>
          </a:xfrm>
          <a:prstGeom prst="rect">
            <a:avLst/>
          </a:prstGeom>
          <a:noFill/>
        </p:spPr>
        <p:txBody>
          <a:bodyPr wrap="square">
            <a:spAutoFit/>
          </a:bodyPr>
          <a:lstStyle/>
          <a:p>
            <a:r>
              <a:rPr lang="es-MX" sz="2000" dirty="0"/>
              <a:t>De </a:t>
            </a:r>
            <a:r>
              <a:rPr lang="es-MX" sz="2000" dirty="0" err="1"/>
              <a:t>Grid</a:t>
            </a:r>
            <a:r>
              <a:rPr lang="es-MX" sz="2000" dirty="0"/>
              <a:t> se convirtió a </a:t>
            </a:r>
            <a:r>
              <a:rPr lang="es-MX" sz="2000" dirty="0" err="1"/>
              <a:t>shape</a:t>
            </a:r>
            <a:endParaRPr lang="es-MX" sz="2000" dirty="0"/>
          </a:p>
        </p:txBody>
      </p:sp>
    </p:spTree>
    <p:extLst>
      <p:ext uri="{BB962C8B-B14F-4D97-AF65-F5344CB8AC3E}">
        <p14:creationId xmlns:p14="http://schemas.microsoft.com/office/powerpoint/2010/main" val="3490318032"/>
      </p:ext>
    </p:extLst>
  </p:cSld>
  <p:clrMapOvr>
    <a:masterClrMapping/>
  </p:clrMapOvr>
</p:sld>
</file>

<file path=ppt/theme/theme1.xml><?xml version="1.0" encoding="utf-8"?>
<a:theme xmlns:a="http://schemas.openxmlformats.org/drawingml/2006/main" name="Retrospección">
  <a:themeElements>
    <a:clrScheme name="Retrospección">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Retrospect</Template>
  <TotalTime>2549</TotalTime>
  <Words>2459</Words>
  <Application>Microsoft Office PowerPoint</Application>
  <PresentationFormat>Panorámica</PresentationFormat>
  <Paragraphs>194</Paragraphs>
  <Slides>33</Slides>
  <Notes>4</Notes>
  <HiddenSlides>0</HiddenSlides>
  <MMClips>0</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1</vt:i4>
      </vt:variant>
      <vt:variant>
        <vt:lpstr>Títulos de diapositiva</vt:lpstr>
      </vt:variant>
      <vt:variant>
        <vt:i4>33</vt:i4>
      </vt:variant>
    </vt:vector>
  </HeadingPairs>
  <TitlesOfParts>
    <vt:vector size="41" baseType="lpstr">
      <vt:lpstr>Aptos</vt:lpstr>
      <vt:lpstr>Arial</vt:lpstr>
      <vt:lpstr>Calibri</vt:lpstr>
      <vt:lpstr>Calibri Light</vt:lpstr>
      <vt:lpstr>ElsevierSans</vt:lpstr>
      <vt:lpstr>Wingdings</vt:lpstr>
      <vt:lpstr>Retrospección</vt:lpstr>
      <vt:lpstr>Worksheet</vt:lpstr>
      <vt:lpstr>Uso de herramientas tecnológicas digitales y satelitales para el diseño de modelos de cosecha de agua y estimación de consumo en sistemas silvopastoriles</vt:lpstr>
      <vt:lpstr>Introducción</vt:lpstr>
      <vt:lpstr>Objetivo</vt:lpstr>
      <vt:lpstr>Herramientas existentes para la selección de sitios idóneos para la cosecha de agua de escorrentía</vt:lpstr>
      <vt:lpstr>Diagrama de la relación entre condiciones biofísicas y condiciones climáticas para identificar sitios con potencial de cosecha de Agri</vt:lpstr>
      <vt:lpstr>Herramienta metodológica: Cosecha H2O</vt:lpstr>
      <vt:lpstr>Diseño y construcción de la herramienta</vt:lpstr>
      <vt:lpstr>Diseño y construcción de la herramienta</vt:lpstr>
      <vt:lpstr>Presentación de PowerPoint</vt:lpstr>
      <vt:lpstr>Presentación de PowerPoint</vt:lpstr>
      <vt:lpstr>Presentación de PowerPoint</vt:lpstr>
      <vt:lpstr>Presentación de PowerPoint</vt:lpstr>
      <vt:lpstr>Presentación de PowerPoint</vt:lpstr>
      <vt:lpstr> Análisis de variables topográficas e hidrológicas</vt:lpstr>
      <vt:lpstr>Ajustes a la metodología y  pasos de la herramienta</vt:lpstr>
      <vt:lpstr>Presentación de PowerPoint</vt:lpstr>
      <vt:lpstr>Paso 2: Pre definición de sitios (condiciones particulares y priorización de sitio)</vt:lpstr>
      <vt:lpstr>La aplicación de la metodología en su paso 1 y 2 permite identificar sitios de interés para cosecha de agua </vt:lpstr>
      <vt:lpstr>Paso 3: Fase de validación en campo</vt:lpstr>
      <vt:lpstr>Plataforma Web https://cosechah2o.web.app/sign-in  </vt:lpstr>
      <vt:lpstr>Presentación de PowerPoint</vt:lpstr>
      <vt:lpstr>Presentación de PowerPoint</vt:lpstr>
      <vt:lpstr>Presentación de PowerPoint</vt:lpstr>
      <vt:lpstr>Paso 1. Determinar el presupuesto de agua para consumo animal</vt:lpstr>
      <vt:lpstr>Paso 2. Determinar el presupuesto de alimentación en época seca</vt:lpstr>
      <vt:lpstr>Paso 3. Determinar el presupuesto de agua para producir pasto</vt:lpstr>
      <vt:lpstr>Paso 4. Determinar el presupuesto de agua para abrevar ganado y producir pasto en la finca</vt:lpstr>
      <vt:lpstr>Cosecha de agua para uso pecuario</vt:lpstr>
      <vt:lpstr>Impactos directos identificados con incorporar la cosecha de agua en la producción pecuaria</vt:lpstr>
      <vt:lpstr>Conclusiones</vt:lpstr>
      <vt:lpstr>Recomendaciones</vt:lpstr>
      <vt:lpstr>Presentación de PowerPoint</vt:lpstr>
      <vt:lpstr>Agradecimientos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 de conferencia/ponencia</dc:title>
  <dc:creator>RDCG</dc:creator>
  <cp:lastModifiedBy>Pedro Pablo Orozco (CATIE)</cp:lastModifiedBy>
  <cp:revision>23</cp:revision>
  <cp:lastPrinted>2025-05-15T01:15:06Z</cp:lastPrinted>
  <dcterms:created xsi:type="dcterms:W3CDTF">2025-04-24T14:39:47Z</dcterms:created>
  <dcterms:modified xsi:type="dcterms:W3CDTF">2025-05-15T13:05:20Z</dcterms:modified>
</cp:coreProperties>
</file>