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72" r:id="rId19"/>
    <p:sldId id="273" r:id="rId20"/>
    <p:sldId id="264" r:id="rId21"/>
  </p:sldIdLst>
  <p:sldSz cx="14630400" cy="8229600"/>
  <p:notesSz cx="8229600" cy="14630400"/>
  <p:embeddedFontLst>
    <p:embeddedFont>
      <p:font typeface="Quattrocento" panose="02020502030000000404" pitchFamily="34" charset="0"/>
      <p:regular r:id="rId25"/>
    </p:embeddedFont>
    <p:embeddedFont>
      <p:font typeface="Quattrocento" panose="02020502030000000404" pitchFamily="34" charset="-122"/>
      <p:regular r:id="rId26"/>
    </p:embeddedFont>
    <p:embeddedFont>
      <p:font typeface="Quattrocento" panose="02020502030000000404" pitchFamily="34" charset="-120"/>
      <p:regular r:id="rId27"/>
    </p:embeddedFont>
    <p:embeddedFont>
      <p:font typeface="Quattrocento Medium" pitchFamily="34" charset="0"/>
      <p:regular r:id="rId28"/>
    </p:embeddedFont>
    <p:embeddedFont>
      <p:font typeface="Quattrocento Medium" pitchFamily="34" charset="-122"/>
      <p:regular r:id="rId29"/>
    </p:embeddedFont>
    <p:embeddedFont>
      <p:font typeface="Quattrocento Medium" pitchFamily="34" charset="-120"/>
      <p:regular r:id="rId30"/>
    </p:embeddedFont>
    <p:embeddedFont>
      <p:font typeface="Quattrocento Bold" panose="02020502030000000404" pitchFamily="34" charset="0"/>
      <p:regular r:id="rId31"/>
    </p:embeddedFont>
    <p:embeddedFont>
      <p:font typeface="Quattrocento Bold" panose="02020502030000000404" pitchFamily="34" charset="-122"/>
      <p:regular r:id="rId32"/>
    </p:embeddedFont>
    <p:embeddedFont>
      <p:font typeface="Quattrocento Bold" panose="02020502030000000404" pitchFamily="34" charset="-120"/>
      <p:regular r:id="rId33"/>
    </p:embeddedFont>
  </p:embeddedFontLst>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33"/>
    <p:restoredTop sz="94610"/>
  </p:normalViewPr>
  <p:slideViewPr>
    <p:cSldViewPr snapToGrid="0" snapToObjects="1">
      <p:cViewPr varScale="1">
        <p:scale>
          <a:sx n="103" d="100"/>
          <a:sy n="103" d="100"/>
        </p:scale>
        <p:origin x="20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p:spPr>
      </p:sp>
      <p:sp>
        <p:nvSpPr>
          <p:cNvPr id="3" name="Shape 1"/>
          <p:cNvSpPr/>
          <p:nvPr/>
        </p:nvSpPr>
        <p:spPr>
          <a:xfrm>
            <a:off x="0" y="0"/>
            <a:ext cx="14630400" cy="8229600"/>
          </a:xfrm>
          <a:prstGeom prst="rect">
            <a:avLst/>
          </a:prstGeom>
          <a:solidFill>
            <a:srgbClr val="123332"/>
          </a:solidFill>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7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7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7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7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1" Type="http://schemas.openxmlformats.org/officeDocument/2006/relationships/notesSlide" Target="../notesSlides/notesSlide13.xml"/><Relationship Id="rId10" Type="http://schemas.openxmlformats.org/officeDocument/2006/relationships/slideLayout" Target="../slideLayouts/slideLayout6.xml"/><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0.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0" Type="http://schemas.openxmlformats.org/officeDocument/2006/relationships/notesSlide" Target="../notesSlides/notesSlide7.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9.xml"/><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71406" y="940237"/>
            <a:ext cx="7601188" cy="1847374"/>
          </a:xfrm>
          <a:prstGeom prst="rect">
            <a:avLst/>
          </a:prstGeom>
          <a:noFill/>
        </p:spPr>
        <p:txBody>
          <a:bodyPr wrap="square" lIns="0" tIns="0" rIns="0" bIns="0" rtlCol="0" anchor="t"/>
          <a:lstStyle/>
          <a:p>
            <a:pPr marL="0" indent="0" algn="l">
              <a:lnSpc>
                <a:spcPts val="4800"/>
              </a:lnSpc>
              <a:buNone/>
            </a:pPr>
            <a:r>
              <a:rPr lang="en-US" sz="38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Impacto y Estrategias de Aranceles en el Sector Agropecuario Panameño</a:t>
            </a:r>
            <a:endParaRPr lang="en-US" sz="3850" b="1" dirty="0"/>
          </a:p>
        </p:txBody>
      </p:sp>
      <p:sp>
        <p:nvSpPr>
          <p:cNvPr id="4" name="Text 1"/>
          <p:cNvSpPr/>
          <p:nvPr/>
        </p:nvSpPr>
        <p:spPr>
          <a:xfrm>
            <a:off x="771406" y="3101578"/>
            <a:ext cx="7601188" cy="2010251"/>
          </a:xfrm>
          <a:prstGeom prst="rect">
            <a:avLst/>
          </a:prstGeom>
          <a:noFill/>
        </p:spPr>
        <p:txBody>
          <a:bodyPr wrap="square" lIns="0" tIns="0" rIns="0" bIns="0" rtlCol="0" anchor="t"/>
          <a:lstStyle/>
          <a:p>
            <a:pPr marL="0" indent="0" algn="l">
              <a:lnSpc>
                <a:spcPts val="260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Los aranceles representan un elemento crucial en la política económica agrícola de Panamá. Como impuestos aplicados a bienes importados, su propósito principal es proteger la industria nacional, recaudar ingresos para el Estado y regular el comercio exterior. En el contexto actual, donde las tensiones comerciales globales se intensifican, comprender su impacto y desarrollar estrategias efectivas resulta fundamental para el sector agropecuario panameño.</a:t>
            </a:r>
            <a:endParaRPr lang="en-US" sz="1600" b="1" dirty="0"/>
          </a:p>
        </p:txBody>
      </p:sp>
      <p:sp>
        <p:nvSpPr>
          <p:cNvPr id="5" name="Text 2"/>
          <p:cNvSpPr/>
          <p:nvPr/>
        </p:nvSpPr>
        <p:spPr>
          <a:xfrm>
            <a:off x="771406" y="5347335"/>
            <a:ext cx="7601188" cy="1340168"/>
          </a:xfrm>
          <a:prstGeom prst="rect">
            <a:avLst/>
          </a:prstGeom>
          <a:noFill/>
        </p:spPr>
        <p:txBody>
          <a:bodyPr wrap="square" lIns="0" tIns="0" rIns="0" bIns="0" rtlCol="0" anchor="t"/>
          <a:lstStyle/>
          <a:p>
            <a:pPr marL="0" indent="0" algn="l">
              <a:lnSpc>
                <a:spcPts val="260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Este análisis examina la evolución de las políticas arancelarias, su impacto en la agricultura panameña y las posibles estrategias para enfrentar los desafíos actuales, especialmente ante las recientes medidas unilaterales de Estados Unidos que afectan directamente nuestras exportaciones.</a:t>
            </a:r>
            <a:endParaRPr lang="en-US" sz="1600" b="1" dirty="0"/>
          </a:p>
        </p:txBody>
      </p:sp>
      <p:sp>
        <p:nvSpPr>
          <p:cNvPr id="6" name="Shape 3"/>
          <p:cNvSpPr/>
          <p:nvPr/>
        </p:nvSpPr>
        <p:spPr>
          <a:xfrm>
            <a:off x="771406" y="6938605"/>
            <a:ext cx="334923" cy="334923"/>
          </a:xfrm>
          <a:prstGeom prst="roundRect">
            <a:avLst>
              <a:gd name="adj" fmla="val 27299068"/>
            </a:avLst>
          </a:prstGeom>
          <a:solidFill>
            <a:srgbClr val="14B41A"/>
          </a:solidFill>
          <a:ln w="7620">
            <a:solidFill>
              <a:srgbClr val="4D4D51"/>
            </a:solidFill>
            <a:prstDash val="solid"/>
          </a:ln>
        </p:spPr>
        <p:txBody>
          <a:bodyPr/>
          <a:lstStyle/>
          <a:p>
            <a:endParaRPr lang="es-ES_tradnl"/>
          </a:p>
        </p:txBody>
      </p:sp>
      <p:sp>
        <p:nvSpPr>
          <p:cNvPr id="7" name="Text 4"/>
          <p:cNvSpPr/>
          <p:nvPr/>
        </p:nvSpPr>
        <p:spPr>
          <a:xfrm>
            <a:off x="879038" y="7057311"/>
            <a:ext cx="119539" cy="97512"/>
          </a:xfrm>
          <a:prstGeom prst="rect">
            <a:avLst/>
          </a:prstGeom>
          <a:noFill/>
        </p:spPr>
        <p:txBody>
          <a:bodyPr wrap="none" lIns="0" tIns="0" rIns="0" bIns="0" rtlCol="0" anchor="t"/>
          <a:lstStyle/>
          <a:p>
            <a:pPr marL="0" indent="0" algn="ctr">
              <a:lnSpc>
                <a:spcPts val="750"/>
              </a:lnSpc>
              <a:buNone/>
            </a:pPr>
            <a:r>
              <a:rPr lang="en-US" sz="750" dirty="0">
                <a:solidFill>
                  <a:srgbClr val="FFFFFF"/>
                </a:solidFill>
                <a:latin typeface="Quattrocento Medium" pitchFamily="34" charset="0"/>
                <a:ea typeface="Quattrocento Medium" pitchFamily="34" charset="-122"/>
                <a:cs typeface="Quattrocento Medium" pitchFamily="34" charset="-120"/>
              </a:rPr>
              <a:t>RB</a:t>
            </a:r>
            <a:endParaRPr lang="en-US" sz="750" dirty="0"/>
          </a:p>
        </p:txBody>
      </p:sp>
      <p:sp>
        <p:nvSpPr>
          <p:cNvPr id="8" name="Text 5"/>
          <p:cNvSpPr/>
          <p:nvPr/>
        </p:nvSpPr>
        <p:spPr>
          <a:xfrm>
            <a:off x="1210985" y="6923008"/>
            <a:ext cx="5066985" cy="366355"/>
          </a:xfrm>
          <a:prstGeom prst="rect">
            <a:avLst/>
          </a:prstGeom>
          <a:noFill/>
        </p:spPr>
        <p:txBody>
          <a:bodyPr wrap="none" lIns="0" tIns="0" rIns="0" bIns="0" rtlCol="0" anchor="t"/>
          <a:lstStyle/>
          <a:p>
            <a:pPr marL="0" indent="0" algn="l">
              <a:lnSpc>
                <a:spcPts val="2850"/>
              </a:lnSpc>
              <a:buNone/>
            </a:pPr>
            <a:r>
              <a:rPr lang="en-US" sz="2050" b="1" dirty="0">
                <a:solidFill>
                  <a:srgbClr val="FFFF00"/>
                </a:solidFill>
                <a:latin typeface="Quattrocento Bold" panose="02020502030000000404" pitchFamily="34" charset="0"/>
                <a:ea typeface="Quattrocento Bold" panose="02020502030000000404" pitchFamily="34" charset="-122"/>
                <a:cs typeface="Quattrocento Bold" panose="02020502030000000404" pitchFamily="34" charset="-120"/>
              </a:rPr>
              <a:t>por Rolando A. Armuelles Boutet</a:t>
            </a:r>
            <a:endParaRPr lang="en-US" sz="2050"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31624"/>
          </a:xfrm>
          <a:prstGeom prst="rect">
            <a:avLst/>
          </a:prstGeom>
        </p:spPr>
      </p:pic>
      <p:sp>
        <p:nvSpPr>
          <p:cNvPr id="3" name="Text 0"/>
          <p:cNvSpPr/>
          <p:nvPr/>
        </p:nvSpPr>
        <p:spPr>
          <a:xfrm>
            <a:off x="6314956" y="651034"/>
            <a:ext cx="7486888" cy="1044416"/>
          </a:xfrm>
          <a:prstGeom prst="rect">
            <a:avLst/>
          </a:prstGeom>
          <a:noFill/>
        </p:spPr>
        <p:txBody>
          <a:bodyPr wrap="square" lIns="0" tIns="0" rIns="0" bIns="0" rtlCol="0" anchor="t"/>
          <a:lstStyle/>
          <a:p>
            <a:pPr marL="0" indent="0" algn="l">
              <a:lnSpc>
                <a:spcPts val="4100"/>
              </a:lnSpc>
              <a:buNone/>
            </a:pPr>
            <a:r>
              <a:rPr lang="en-US" sz="32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Agenda Complementaria y su Involución</a:t>
            </a:r>
            <a:endParaRPr lang="en-US" sz="3250" b="1" dirty="0"/>
          </a:p>
        </p:txBody>
      </p:sp>
      <p:sp>
        <p:nvSpPr>
          <p:cNvPr id="4" name="Shape 1"/>
          <p:cNvSpPr/>
          <p:nvPr/>
        </p:nvSpPr>
        <p:spPr>
          <a:xfrm>
            <a:off x="6514624" y="1961793"/>
            <a:ext cx="22860" cy="5618798"/>
          </a:xfrm>
          <a:prstGeom prst="roundRect">
            <a:avLst>
              <a:gd name="adj" fmla="val 116511"/>
            </a:avLst>
          </a:prstGeom>
          <a:solidFill>
            <a:srgbClr val="4A6B6A"/>
          </a:solidFill>
        </p:spPr>
        <p:txBody>
          <a:bodyPr/>
          <a:lstStyle/>
          <a:p>
            <a:endParaRPr lang="es-ES_tradnl"/>
          </a:p>
        </p:txBody>
      </p:sp>
      <p:sp>
        <p:nvSpPr>
          <p:cNvPr id="5" name="Shape 2"/>
          <p:cNvSpPr/>
          <p:nvPr/>
        </p:nvSpPr>
        <p:spPr>
          <a:xfrm>
            <a:off x="6691491" y="2150031"/>
            <a:ext cx="532686" cy="22860"/>
          </a:xfrm>
          <a:prstGeom prst="roundRect">
            <a:avLst>
              <a:gd name="adj" fmla="val 116511"/>
            </a:avLst>
          </a:prstGeom>
          <a:solidFill>
            <a:srgbClr val="4A6B6A"/>
          </a:solidFill>
        </p:spPr>
        <p:txBody>
          <a:bodyPr/>
          <a:lstStyle/>
          <a:p>
            <a:endParaRPr lang="es-ES_tradnl"/>
          </a:p>
        </p:txBody>
      </p:sp>
      <p:sp>
        <p:nvSpPr>
          <p:cNvPr id="6" name="Shape 3"/>
          <p:cNvSpPr/>
          <p:nvPr/>
        </p:nvSpPr>
        <p:spPr>
          <a:xfrm>
            <a:off x="6314896" y="1961793"/>
            <a:ext cx="399455" cy="399455"/>
          </a:xfrm>
          <a:prstGeom prst="roundRect">
            <a:avLst>
              <a:gd name="adj" fmla="val 6668"/>
            </a:avLst>
          </a:prstGeom>
          <a:solidFill>
            <a:srgbClr val="315251"/>
          </a:solidFill>
        </p:spPr>
        <p:txBody>
          <a:bodyPr/>
          <a:lstStyle/>
          <a:p>
            <a:endParaRPr lang="es-ES_tradnl"/>
          </a:p>
        </p:txBody>
      </p:sp>
      <p:sp>
        <p:nvSpPr>
          <p:cNvPr id="7" name="Text 4"/>
          <p:cNvSpPr/>
          <p:nvPr/>
        </p:nvSpPr>
        <p:spPr>
          <a:xfrm>
            <a:off x="6389251" y="2004834"/>
            <a:ext cx="250627" cy="313253"/>
          </a:xfrm>
          <a:prstGeom prst="rect">
            <a:avLst/>
          </a:prstGeom>
          <a:noFill/>
        </p:spPr>
        <p:txBody>
          <a:bodyPr wrap="none" lIns="0" tIns="0" rIns="0" bIns="0" rtlCol="0" anchor="t"/>
          <a:lstStyle/>
          <a:p>
            <a:pPr marL="0" indent="0" algn="ctr">
              <a:lnSpc>
                <a:spcPts val="1950"/>
              </a:lnSpc>
              <a:buNone/>
            </a:pPr>
            <a:r>
              <a:rPr lang="en-US" sz="19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1</a:t>
            </a:r>
            <a:endParaRPr lang="en-US" sz="1950" dirty="0"/>
          </a:p>
        </p:txBody>
      </p:sp>
      <p:sp>
        <p:nvSpPr>
          <p:cNvPr id="8" name="Text 5"/>
          <p:cNvSpPr/>
          <p:nvPr/>
        </p:nvSpPr>
        <p:spPr>
          <a:xfrm>
            <a:off x="7402473" y="2022753"/>
            <a:ext cx="2088952" cy="261104"/>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Década de los 70s</a:t>
            </a:r>
            <a:endParaRPr lang="en-US" sz="1600" dirty="0">
              <a:solidFill>
                <a:srgbClr val="FFFF00"/>
              </a:solidFill>
            </a:endParaRPr>
          </a:p>
        </p:txBody>
      </p:sp>
      <p:sp>
        <p:nvSpPr>
          <p:cNvPr id="9" name="Text 6"/>
          <p:cNvSpPr/>
          <p:nvPr/>
        </p:nvSpPr>
        <p:spPr>
          <a:xfrm>
            <a:off x="7402473" y="2390299"/>
            <a:ext cx="6399371" cy="851892"/>
          </a:xfrm>
          <a:prstGeom prst="rect">
            <a:avLst/>
          </a:prstGeom>
          <a:noFill/>
        </p:spPr>
        <p:txBody>
          <a:bodyPr wrap="square" lIns="0" tIns="0" rIns="0" bIns="0" rtlCol="0" anchor="t"/>
          <a:lstStyle/>
          <a:p>
            <a:pPr marL="0" indent="0" algn="l">
              <a:lnSpc>
                <a:spcPts val="2200"/>
              </a:lnSpc>
              <a:buNone/>
            </a:pPr>
            <a:r>
              <a:rPr lang="en-US" sz="13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Llegada de economistas extranjeros recomendando abandonar cultivos tradicionales, intentando convertir a Panamá en un mercado cautivo para sus productos agrícolas.</a:t>
            </a:r>
            <a:endParaRPr lang="en-US" sz="1350" b="1" dirty="0"/>
          </a:p>
        </p:txBody>
      </p:sp>
      <p:sp>
        <p:nvSpPr>
          <p:cNvPr id="10" name="Shape 7"/>
          <p:cNvSpPr/>
          <p:nvPr/>
        </p:nvSpPr>
        <p:spPr>
          <a:xfrm>
            <a:off x="6691491" y="3785473"/>
            <a:ext cx="532686" cy="22860"/>
          </a:xfrm>
          <a:prstGeom prst="roundRect">
            <a:avLst>
              <a:gd name="adj" fmla="val 116511"/>
            </a:avLst>
          </a:prstGeom>
          <a:solidFill>
            <a:srgbClr val="4A6B6A"/>
          </a:solidFill>
        </p:spPr>
        <p:txBody>
          <a:bodyPr/>
          <a:lstStyle/>
          <a:p>
            <a:endParaRPr lang="es-ES_tradnl"/>
          </a:p>
        </p:txBody>
      </p:sp>
      <p:sp>
        <p:nvSpPr>
          <p:cNvPr id="11" name="Shape 8"/>
          <p:cNvSpPr/>
          <p:nvPr/>
        </p:nvSpPr>
        <p:spPr>
          <a:xfrm>
            <a:off x="6314896" y="3597235"/>
            <a:ext cx="399455" cy="399455"/>
          </a:xfrm>
          <a:prstGeom prst="roundRect">
            <a:avLst>
              <a:gd name="adj" fmla="val 6668"/>
            </a:avLst>
          </a:prstGeom>
          <a:solidFill>
            <a:srgbClr val="315251"/>
          </a:solidFill>
        </p:spPr>
        <p:txBody>
          <a:bodyPr/>
          <a:lstStyle/>
          <a:p>
            <a:endParaRPr lang="es-ES_tradnl"/>
          </a:p>
        </p:txBody>
      </p:sp>
      <p:sp>
        <p:nvSpPr>
          <p:cNvPr id="12" name="Text 9"/>
          <p:cNvSpPr/>
          <p:nvPr/>
        </p:nvSpPr>
        <p:spPr>
          <a:xfrm>
            <a:off x="6389251" y="3640276"/>
            <a:ext cx="250627" cy="313253"/>
          </a:xfrm>
          <a:prstGeom prst="rect">
            <a:avLst/>
          </a:prstGeom>
          <a:noFill/>
        </p:spPr>
        <p:txBody>
          <a:bodyPr wrap="none" lIns="0" tIns="0" rIns="0" bIns="0" rtlCol="0" anchor="t"/>
          <a:lstStyle/>
          <a:p>
            <a:pPr marL="0" indent="0" algn="ctr">
              <a:lnSpc>
                <a:spcPts val="1950"/>
              </a:lnSpc>
              <a:buNone/>
            </a:pPr>
            <a:r>
              <a:rPr lang="en-US" sz="19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2</a:t>
            </a:r>
            <a:endParaRPr lang="en-US" sz="1950" dirty="0"/>
          </a:p>
        </p:txBody>
      </p:sp>
      <p:sp>
        <p:nvSpPr>
          <p:cNvPr id="13" name="Text 10"/>
          <p:cNvSpPr/>
          <p:nvPr/>
        </p:nvSpPr>
        <p:spPr>
          <a:xfrm>
            <a:off x="7402473" y="3658195"/>
            <a:ext cx="2088952" cy="261104"/>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Caso África</a:t>
            </a:r>
            <a:endParaRPr lang="en-US" sz="1600" dirty="0">
              <a:solidFill>
                <a:srgbClr val="FFFF00"/>
              </a:solidFill>
            </a:endParaRPr>
          </a:p>
        </p:txBody>
      </p:sp>
      <p:sp>
        <p:nvSpPr>
          <p:cNvPr id="14" name="Text 11"/>
          <p:cNvSpPr/>
          <p:nvPr/>
        </p:nvSpPr>
        <p:spPr>
          <a:xfrm>
            <a:off x="7402473" y="4025741"/>
            <a:ext cx="6399371" cy="567928"/>
          </a:xfrm>
          <a:prstGeom prst="rect">
            <a:avLst/>
          </a:prstGeom>
          <a:noFill/>
        </p:spPr>
        <p:txBody>
          <a:bodyPr wrap="square" lIns="0" tIns="0" rIns="0" bIns="0" rtlCol="0" anchor="t"/>
          <a:lstStyle/>
          <a:p>
            <a:pPr marL="0" indent="0" algn="l">
              <a:lnSpc>
                <a:spcPts val="2200"/>
              </a:lnSpc>
              <a:buNone/>
            </a:pPr>
            <a:r>
              <a:rPr lang="en-US" sz="13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Eliminación de plantaciones de Palma de Aceite en países aliados, siguiendo un patrón similar al que intentaban implementar en Panamá.</a:t>
            </a:r>
            <a:endParaRPr lang="en-US" sz="1350" b="1" dirty="0"/>
          </a:p>
        </p:txBody>
      </p:sp>
      <p:sp>
        <p:nvSpPr>
          <p:cNvPr id="15" name="Shape 12"/>
          <p:cNvSpPr/>
          <p:nvPr/>
        </p:nvSpPr>
        <p:spPr>
          <a:xfrm>
            <a:off x="6691491" y="5136952"/>
            <a:ext cx="532686" cy="22860"/>
          </a:xfrm>
          <a:prstGeom prst="roundRect">
            <a:avLst>
              <a:gd name="adj" fmla="val 116511"/>
            </a:avLst>
          </a:prstGeom>
          <a:solidFill>
            <a:srgbClr val="4A6B6A"/>
          </a:solidFill>
        </p:spPr>
        <p:txBody>
          <a:bodyPr/>
          <a:lstStyle/>
          <a:p>
            <a:endParaRPr lang="es-ES_tradnl"/>
          </a:p>
        </p:txBody>
      </p:sp>
      <p:sp>
        <p:nvSpPr>
          <p:cNvPr id="16" name="Shape 13"/>
          <p:cNvSpPr/>
          <p:nvPr/>
        </p:nvSpPr>
        <p:spPr>
          <a:xfrm>
            <a:off x="6314896" y="4948714"/>
            <a:ext cx="399455" cy="399455"/>
          </a:xfrm>
          <a:prstGeom prst="roundRect">
            <a:avLst>
              <a:gd name="adj" fmla="val 6668"/>
            </a:avLst>
          </a:prstGeom>
          <a:solidFill>
            <a:srgbClr val="315251"/>
          </a:solidFill>
        </p:spPr>
        <p:txBody>
          <a:bodyPr/>
          <a:lstStyle/>
          <a:p>
            <a:endParaRPr lang="es-ES_tradnl"/>
          </a:p>
        </p:txBody>
      </p:sp>
      <p:sp>
        <p:nvSpPr>
          <p:cNvPr id="17" name="Text 14"/>
          <p:cNvSpPr/>
          <p:nvPr/>
        </p:nvSpPr>
        <p:spPr>
          <a:xfrm>
            <a:off x="6389251" y="4991755"/>
            <a:ext cx="250627" cy="313253"/>
          </a:xfrm>
          <a:prstGeom prst="rect">
            <a:avLst/>
          </a:prstGeom>
          <a:noFill/>
        </p:spPr>
        <p:txBody>
          <a:bodyPr wrap="none" lIns="0" tIns="0" rIns="0" bIns="0" rtlCol="0" anchor="t"/>
          <a:lstStyle/>
          <a:p>
            <a:pPr marL="0" indent="0" algn="ctr">
              <a:lnSpc>
                <a:spcPts val="1950"/>
              </a:lnSpc>
              <a:buNone/>
            </a:pPr>
            <a:r>
              <a:rPr lang="en-US" sz="19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3</a:t>
            </a:r>
            <a:endParaRPr lang="en-US" sz="1950" dirty="0"/>
          </a:p>
        </p:txBody>
      </p:sp>
      <p:sp>
        <p:nvSpPr>
          <p:cNvPr id="18" name="Text 15"/>
          <p:cNvSpPr/>
          <p:nvPr/>
        </p:nvSpPr>
        <p:spPr>
          <a:xfrm>
            <a:off x="7402473" y="5009674"/>
            <a:ext cx="2088952" cy="261104"/>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Cambio de estrategia</a:t>
            </a:r>
            <a:endParaRPr lang="en-US" sz="1600" dirty="0">
              <a:solidFill>
                <a:srgbClr val="FFFF00"/>
              </a:solidFill>
            </a:endParaRPr>
          </a:p>
        </p:txBody>
      </p:sp>
      <p:sp>
        <p:nvSpPr>
          <p:cNvPr id="19" name="Text 16"/>
          <p:cNvSpPr/>
          <p:nvPr/>
        </p:nvSpPr>
        <p:spPr>
          <a:xfrm>
            <a:off x="7402473" y="5377220"/>
            <a:ext cx="6399371" cy="567928"/>
          </a:xfrm>
          <a:prstGeom prst="rect">
            <a:avLst/>
          </a:prstGeom>
          <a:noFill/>
        </p:spPr>
        <p:txBody>
          <a:bodyPr wrap="square" lIns="0" tIns="0" rIns="0" bIns="0" rtlCol="0" anchor="t"/>
          <a:lstStyle/>
          <a:p>
            <a:pPr marL="0" indent="0" algn="l">
              <a:lnSpc>
                <a:spcPts val="2200"/>
              </a:lnSpc>
              <a:buNone/>
            </a:pPr>
            <a:r>
              <a:rPr lang="en-US" sz="13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Regreso a África para promover siembra de Palma con restricciones ambientales, demostrando la inconsistencia de las políticas recomendadas.</a:t>
            </a:r>
            <a:endParaRPr lang="en-US" sz="1350" b="1" dirty="0"/>
          </a:p>
        </p:txBody>
      </p:sp>
      <p:sp>
        <p:nvSpPr>
          <p:cNvPr id="20" name="Shape 17"/>
          <p:cNvSpPr/>
          <p:nvPr/>
        </p:nvSpPr>
        <p:spPr>
          <a:xfrm>
            <a:off x="6691491" y="6488430"/>
            <a:ext cx="532686" cy="22860"/>
          </a:xfrm>
          <a:prstGeom prst="roundRect">
            <a:avLst>
              <a:gd name="adj" fmla="val 116511"/>
            </a:avLst>
          </a:prstGeom>
          <a:solidFill>
            <a:srgbClr val="4A6B6A"/>
          </a:solidFill>
        </p:spPr>
        <p:txBody>
          <a:bodyPr/>
          <a:lstStyle/>
          <a:p>
            <a:endParaRPr lang="es-ES_tradnl"/>
          </a:p>
        </p:txBody>
      </p:sp>
      <p:sp>
        <p:nvSpPr>
          <p:cNvPr id="21" name="Shape 18"/>
          <p:cNvSpPr/>
          <p:nvPr/>
        </p:nvSpPr>
        <p:spPr>
          <a:xfrm>
            <a:off x="6314896" y="6300192"/>
            <a:ext cx="399455" cy="399455"/>
          </a:xfrm>
          <a:prstGeom prst="roundRect">
            <a:avLst>
              <a:gd name="adj" fmla="val 6668"/>
            </a:avLst>
          </a:prstGeom>
          <a:solidFill>
            <a:srgbClr val="315251"/>
          </a:solidFill>
        </p:spPr>
        <p:txBody>
          <a:bodyPr/>
          <a:lstStyle/>
          <a:p>
            <a:endParaRPr lang="es-ES_tradnl"/>
          </a:p>
        </p:txBody>
      </p:sp>
      <p:sp>
        <p:nvSpPr>
          <p:cNvPr id="22" name="Text 19"/>
          <p:cNvSpPr/>
          <p:nvPr/>
        </p:nvSpPr>
        <p:spPr>
          <a:xfrm>
            <a:off x="6389251" y="6343233"/>
            <a:ext cx="250627" cy="313253"/>
          </a:xfrm>
          <a:prstGeom prst="rect">
            <a:avLst/>
          </a:prstGeom>
          <a:noFill/>
        </p:spPr>
        <p:txBody>
          <a:bodyPr wrap="none" lIns="0" tIns="0" rIns="0" bIns="0" rtlCol="0" anchor="t"/>
          <a:lstStyle/>
          <a:p>
            <a:pPr marL="0" indent="0" algn="ctr">
              <a:lnSpc>
                <a:spcPts val="1950"/>
              </a:lnSpc>
              <a:buNone/>
            </a:pPr>
            <a:r>
              <a:rPr lang="en-US" sz="19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4</a:t>
            </a:r>
            <a:endParaRPr lang="en-US" sz="1950" dirty="0"/>
          </a:p>
        </p:txBody>
      </p:sp>
      <p:sp>
        <p:nvSpPr>
          <p:cNvPr id="23" name="Text 20"/>
          <p:cNvSpPr/>
          <p:nvPr/>
        </p:nvSpPr>
        <p:spPr>
          <a:xfrm>
            <a:off x="7402473" y="6361152"/>
            <a:ext cx="2088952" cy="261104"/>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2010-2015</a:t>
            </a:r>
            <a:endParaRPr lang="en-US" sz="1600" dirty="0">
              <a:solidFill>
                <a:srgbClr val="FFFF00"/>
              </a:solidFill>
            </a:endParaRPr>
          </a:p>
        </p:txBody>
      </p:sp>
      <p:sp>
        <p:nvSpPr>
          <p:cNvPr id="24" name="Text 21"/>
          <p:cNvSpPr/>
          <p:nvPr/>
        </p:nvSpPr>
        <p:spPr>
          <a:xfrm>
            <a:off x="7402473" y="6728698"/>
            <a:ext cx="6399371" cy="851892"/>
          </a:xfrm>
          <a:prstGeom prst="rect">
            <a:avLst/>
          </a:prstGeom>
          <a:noFill/>
        </p:spPr>
        <p:txBody>
          <a:bodyPr wrap="square" lIns="0" tIns="0" rIns="0" bIns="0" rtlCol="0" anchor="t"/>
          <a:lstStyle/>
          <a:p>
            <a:pPr marL="0" indent="0" algn="l">
              <a:lnSpc>
                <a:spcPts val="2200"/>
              </a:lnSpc>
              <a:buNone/>
            </a:pPr>
            <a:r>
              <a:rPr lang="en-US" sz="13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Aceleración de la desgravación arancelaria panameña beneficiando principalmente a importadores, dejando en desventaja a los productores locales frente a la competencia internacional.</a:t>
            </a:r>
            <a:endParaRPr lang="en-US" sz="135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14630400" cy="2692956"/>
          </a:xfrm>
          <a:prstGeom prst="rect">
            <a:avLst/>
          </a:prstGeom>
        </p:spPr>
      </p:pic>
      <p:sp>
        <p:nvSpPr>
          <p:cNvPr id="3" name="Text 0"/>
          <p:cNvSpPr/>
          <p:nvPr/>
        </p:nvSpPr>
        <p:spPr>
          <a:xfrm>
            <a:off x="837724" y="3516868"/>
            <a:ext cx="11277005" cy="633651"/>
          </a:xfrm>
          <a:prstGeom prst="rect">
            <a:avLst/>
          </a:prstGeom>
          <a:noFill/>
        </p:spPr>
        <p:txBody>
          <a:bodyPr wrap="none" lIns="0" tIns="0" rIns="0" bIns="0" rtlCol="0" anchor="t"/>
          <a:lstStyle/>
          <a:p>
            <a:pPr marL="0" indent="0" algn="l">
              <a:lnSpc>
                <a:spcPts val="4950"/>
              </a:lnSpc>
              <a:buNone/>
            </a:pPr>
            <a:r>
              <a:rPr lang="en-US" sz="39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La Avicultura Superó las Metas de Competitividad</a:t>
            </a:r>
            <a:endParaRPr lang="en-US" sz="3950" b="1" dirty="0"/>
          </a:p>
        </p:txBody>
      </p:sp>
      <p:sp>
        <p:nvSpPr>
          <p:cNvPr id="4" name="Shape 1"/>
          <p:cNvSpPr/>
          <p:nvPr/>
        </p:nvSpPr>
        <p:spPr>
          <a:xfrm>
            <a:off x="837724" y="4473654"/>
            <a:ext cx="484703" cy="484703"/>
          </a:xfrm>
          <a:prstGeom prst="roundRect">
            <a:avLst>
              <a:gd name="adj" fmla="val 6667"/>
            </a:avLst>
          </a:prstGeom>
          <a:solidFill>
            <a:srgbClr val="315251"/>
          </a:solidFill>
        </p:spPr>
        <p:txBody>
          <a:bodyPr/>
          <a:lstStyle/>
          <a:p>
            <a:endParaRPr lang="es-ES_tradnl"/>
          </a:p>
        </p:txBody>
      </p:sp>
      <p:pic>
        <p:nvPicPr>
          <p:cNvPr id="5" name="Image 1" descr="preencoded.png"/>
          <p:cNvPicPr>
            <a:picLocks noChangeAspect="1"/>
          </p:cNvPicPr>
          <p:nvPr/>
        </p:nvPicPr>
        <p:blipFill>
          <a:blip r:embed="rId2"/>
          <a:stretch>
            <a:fillRect/>
          </a:stretch>
        </p:blipFill>
        <p:spPr>
          <a:xfrm>
            <a:off x="927973" y="4525863"/>
            <a:ext cx="304086" cy="380167"/>
          </a:xfrm>
          <a:prstGeom prst="rect">
            <a:avLst/>
          </a:prstGeom>
        </p:spPr>
      </p:pic>
      <p:sp>
        <p:nvSpPr>
          <p:cNvPr id="6" name="Text 2"/>
          <p:cNvSpPr/>
          <p:nvPr/>
        </p:nvSpPr>
        <p:spPr>
          <a:xfrm>
            <a:off x="1537811" y="4547711"/>
            <a:ext cx="3178493" cy="316825"/>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Reacción del Sector Privado</a:t>
            </a:r>
            <a:endParaRPr lang="en-US" sz="1950" dirty="0">
              <a:solidFill>
                <a:srgbClr val="FFFF00"/>
              </a:solidFill>
            </a:endParaRPr>
          </a:p>
        </p:txBody>
      </p:sp>
      <p:sp>
        <p:nvSpPr>
          <p:cNvPr id="7" name="Text 3"/>
          <p:cNvSpPr/>
          <p:nvPr/>
        </p:nvSpPr>
        <p:spPr>
          <a:xfrm>
            <a:off x="1537811" y="4993719"/>
            <a:ext cx="3438763" cy="2411968"/>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sector privado avícola reaccionó rápidamente ante los desafíos de la apertura comercial, logrando superar las metas de competitividad establecidas mediante inversión en tecnología y mejora de procesos.</a:t>
            </a:r>
            <a:endParaRPr lang="en-US" sz="1650" b="1" dirty="0"/>
          </a:p>
        </p:txBody>
      </p:sp>
      <p:sp>
        <p:nvSpPr>
          <p:cNvPr id="8" name="Shape 4"/>
          <p:cNvSpPr/>
          <p:nvPr/>
        </p:nvSpPr>
        <p:spPr>
          <a:xfrm>
            <a:off x="5245775" y="4473654"/>
            <a:ext cx="484703" cy="484703"/>
          </a:xfrm>
          <a:prstGeom prst="roundRect">
            <a:avLst>
              <a:gd name="adj" fmla="val 6667"/>
            </a:avLst>
          </a:prstGeom>
          <a:solidFill>
            <a:srgbClr val="315251"/>
          </a:solidFill>
        </p:spPr>
        <p:txBody>
          <a:bodyPr/>
          <a:lstStyle/>
          <a:p>
            <a:endParaRPr lang="es-ES_tradnl"/>
          </a:p>
        </p:txBody>
      </p:sp>
      <p:pic>
        <p:nvPicPr>
          <p:cNvPr id="9" name="Image 2" descr="preencoded.png"/>
          <p:cNvPicPr>
            <a:picLocks noChangeAspect="1"/>
          </p:cNvPicPr>
          <p:nvPr/>
        </p:nvPicPr>
        <p:blipFill>
          <a:blip r:embed="rId3"/>
          <a:stretch>
            <a:fillRect/>
          </a:stretch>
        </p:blipFill>
        <p:spPr>
          <a:xfrm>
            <a:off x="5336024" y="4525863"/>
            <a:ext cx="304086" cy="380167"/>
          </a:xfrm>
          <a:prstGeom prst="rect">
            <a:avLst/>
          </a:prstGeom>
        </p:spPr>
      </p:pic>
      <p:sp>
        <p:nvSpPr>
          <p:cNvPr id="10" name="Text 5"/>
          <p:cNvSpPr/>
          <p:nvPr/>
        </p:nvSpPr>
        <p:spPr>
          <a:xfrm>
            <a:off x="5945862" y="4547711"/>
            <a:ext cx="2812613" cy="316825"/>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Barreras No Arancelarias</a:t>
            </a:r>
            <a:endParaRPr lang="en-US" sz="1950" dirty="0">
              <a:solidFill>
                <a:srgbClr val="FFFF00"/>
              </a:solidFill>
            </a:endParaRPr>
          </a:p>
        </p:txBody>
      </p:sp>
      <p:sp>
        <p:nvSpPr>
          <p:cNvPr id="11" name="Text 6"/>
          <p:cNvSpPr/>
          <p:nvPr/>
        </p:nvSpPr>
        <p:spPr>
          <a:xfrm>
            <a:off x="5945862" y="4993719"/>
            <a:ext cx="3438763" cy="2411968"/>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Alcanzar niveles de competitividad no garantiza acceso a mercados del primer mundo. Las pechugas importadas en EE.UU. solo pueden venir de Israel o Inglaterra, evidenciando restricciones no arancelarias.</a:t>
            </a:r>
            <a:endParaRPr lang="en-US" sz="1650" b="1" dirty="0"/>
          </a:p>
        </p:txBody>
      </p:sp>
      <p:sp>
        <p:nvSpPr>
          <p:cNvPr id="12" name="Shape 7"/>
          <p:cNvSpPr/>
          <p:nvPr/>
        </p:nvSpPr>
        <p:spPr>
          <a:xfrm>
            <a:off x="9653826" y="4473654"/>
            <a:ext cx="484703" cy="484703"/>
          </a:xfrm>
          <a:prstGeom prst="roundRect">
            <a:avLst>
              <a:gd name="adj" fmla="val 6667"/>
            </a:avLst>
          </a:prstGeom>
          <a:solidFill>
            <a:srgbClr val="315251"/>
          </a:solidFill>
        </p:spPr>
        <p:txBody>
          <a:bodyPr/>
          <a:lstStyle/>
          <a:p>
            <a:endParaRPr lang="es-ES_tradnl"/>
          </a:p>
        </p:txBody>
      </p:sp>
      <p:pic>
        <p:nvPicPr>
          <p:cNvPr id="13" name="Image 3" descr="preencoded.png"/>
          <p:cNvPicPr>
            <a:picLocks noChangeAspect="1"/>
          </p:cNvPicPr>
          <p:nvPr/>
        </p:nvPicPr>
        <p:blipFill>
          <a:blip r:embed="rId4"/>
          <a:stretch>
            <a:fillRect/>
          </a:stretch>
        </p:blipFill>
        <p:spPr>
          <a:xfrm>
            <a:off x="9744075" y="4525863"/>
            <a:ext cx="304086" cy="380167"/>
          </a:xfrm>
          <a:prstGeom prst="rect">
            <a:avLst/>
          </a:prstGeom>
        </p:spPr>
      </p:pic>
      <p:sp>
        <p:nvSpPr>
          <p:cNvPr id="14" name="Text 8"/>
          <p:cNvSpPr/>
          <p:nvPr/>
        </p:nvSpPr>
        <p:spPr>
          <a:xfrm>
            <a:off x="10353913" y="4547711"/>
            <a:ext cx="2534603" cy="316825"/>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Doble Estándar</a:t>
            </a:r>
            <a:endParaRPr lang="en-US" sz="1950" dirty="0">
              <a:solidFill>
                <a:srgbClr val="FFFF00"/>
              </a:solidFill>
            </a:endParaRPr>
          </a:p>
        </p:txBody>
      </p:sp>
      <p:sp>
        <p:nvSpPr>
          <p:cNvPr id="15" name="Text 9"/>
          <p:cNvSpPr/>
          <p:nvPr/>
        </p:nvSpPr>
        <p:spPr>
          <a:xfrm>
            <a:off x="10353913" y="4993719"/>
            <a:ext cx="3438763" cy="2411968"/>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Nicaragua recibió certificación expedita para exportación de carne, mientras que Panamá enfrenta cada vez más requisitos para acceder a los mismos mercados, mostrando un claro doble estándar.</a:t>
            </a:r>
            <a:endParaRPr lang="en-US" sz="165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68323"/>
            <a:ext cx="9150548" cy="598408"/>
          </a:xfrm>
          <a:prstGeom prst="rect">
            <a:avLst/>
          </a:prstGeom>
          <a:noFill/>
        </p:spPr>
        <p:txBody>
          <a:bodyPr wrap="none" lIns="0" tIns="0" rIns="0" bIns="0" rtlCol="0" anchor="t"/>
          <a:lstStyle/>
          <a:p>
            <a:pPr marL="0" indent="0" algn="l">
              <a:lnSpc>
                <a:spcPts val="4700"/>
              </a:lnSpc>
              <a:buNone/>
            </a:pPr>
            <a:r>
              <a:rPr lang="en-US" sz="375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Niveles de Productividad y Competitividad</a:t>
            </a:r>
            <a:endParaRPr lang="en-US" sz="3750" dirty="0"/>
          </a:p>
        </p:txBody>
      </p:sp>
      <p:pic>
        <p:nvPicPr>
          <p:cNvPr id="3" name="Image 0" descr="preencoded.png"/>
          <p:cNvPicPr>
            <a:picLocks noChangeAspect="1"/>
          </p:cNvPicPr>
          <p:nvPr/>
        </p:nvPicPr>
        <p:blipFill>
          <a:blip r:embed="rId1"/>
          <a:stretch>
            <a:fillRect/>
          </a:stretch>
        </p:blipFill>
        <p:spPr>
          <a:xfrm>
            <a:off x="837724" y="1873568"/>
            <a:ext cx="2085499" cy="1120616"/>
          </a:xfrm>
          <a:prstGeom prst="rect">
            <a:avLst/>
          </a:prstGeom>
        </p:spPr>
      </p:pic>
      <p:sp>
        <p:nvSpPr>
          <p:cNvPr id="4" name="Shape 1"/>
          <p:cNvSpPr/>
          <p:nvPr/>
        </p:nvSpPr>
        <p:spPr>
          <a:xfrm>
            <a:off x="837724" y="4138613"/>
            <a:ext cx="3009781" cy="203359"/>
          </a:xfrm>
          <a:prstGeom prst="roundRect">
            <a:avLst>
              <a:gd name="adj" fmla="val 15008"/>
            </a:avLst>
          </a:prstGeom>
          <a:solidFill>
            <a:srgbClr val="315251"/>
          </a:solidFill>
        </p:spPr>
        <p:txBody>
          <a:bodyPr/>
          <a:lstStyle/>
          <a:p>
            <a:endParaRPr lang="es-ES_tradnl"/>
          </a:p>
        </p:txBody>
      </p:sp>
      <p:sp>
        <p:nvSpPr>
          <p:cNvPr id="5" name="Text 2"/>
          <p:cNvSpPr/>
          <p:nvPr/>
        </p:nvSpPr>
        <p:spPr>
          <a:xfrm>
            <a:off x="837724" y="4647128"/>
            <a:ext cx="2703790" cy="299204"/>
          </a:xfrm>
          <a:prstGeom prst="rect">
            <a:avLst/>
          </a:prstGeom>
          <a:noFill/>
        </p:spPr>
        <p:txBody>
          <a:bodyPr wrap="none" lIns="0" tIns="0" rIns="0" bIns="0" rtlCol="0" anchor="t"/>
          <a:lstStyle/>
          <a:p>
            <a:pPr marL="0" indent="0" algn="l">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Tecnificación y eficiencia</a:t>
            </a:r>
            <a:endParaRPr lang="en-US" sz="1850" dirty="0">
              <a:solidFill>
                <a:srgbClr val="FFFF00"/>
              </a:solidFill>
            </a:endParaRPr>
          </a:p>
        </p:txBody>
      </p:sp>
      <p:sp>
        <p:nvSpPr>
          <p:cNvPr id="6" name="Text 3"/>
          <p:cNvSpPr/>
          <p:nvPr/>
        </p:nvSpPr>
        <p:spPr>
          <a:xfrm>
            <a:off x="837724" y="5068372"/>
            <a:ext cx="3009781" cy="2278618"/>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base de la competitividad internacional comienza con la modernización de los procesos productivos y la implementación de tecnologías que mejoren la eficiencia en todas las etapas de producción.</a:t>
            </a:r>
            <a:endParaRPr lang="en-US" sz="1600" b="1" dirty="0"/>
          </a:p>
        </p:txBody>
      </p:sp>
      <p:sp>
        <p:nvSpPr>
          <p:cNvPr id="7" name="Shape 4"/>
          <p:cNvSpPr/>
          <p:nvPr/>
        </p:nvSpPr>
        <p:spPr>
          <a:xfrm>
            <a:off x="4152662" y="3833336"/>
            <a:ext cx="3009900" cy="203359"/>
          </a:xfrm>
          <a:prstGeom prst="roundRect">
            <a:avLst>
              <a:gd name="adj" fmla="val 15008"/>
            </a:avLst>
          </a:prstGeom>
          <a:solidFill>
            <a:srgbClr val="315251"/>
          </a:solidFill>
        </p:spPr>
        <p:txBody>
          <a:bodyPr/>
          <a:lstStyle/>
          <a:p>
            <a:endParaRPr lang="es-ES_tradnl"/>
          </a:p>
        </p:txBody>
      </p:sp>
      <p:sp>
        <p:nvSpPr>
          <p:cNvPr id="8" name="Text 5"/>
          <p:cNvSpPr/>
          <p:nvPr/>
        </p:nvSpPr>
        <p:spPr>
          <a:xfrm>
            <a:off x="4152662" y="4341852"/>
            <a:ext cx="3009900" cy="598408"/>
          </a:xfrm>
          <a:prstGeom prst="rect">
            <a:avLst/>
          </a:prstGeom>
          <a:noFill/>
        </p:spPr>
        <p:txBody>
          <a:bodyPr wrap="square" lIns="0" tIns="0" rIns="0" bIns="0" rtlCol="0" anchor="t"/>
          <a:lstStyle/>
          <a:p>
            <a:pPr marL="0" indent="0" algn="l">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Precios y calidad comparables</a:t>
            </a:r>
            <a:endParaRPr lang="en-US" sz="1850" dirty="0">
              <a:solidFill>
                <a:srgbClr val="FFFF00"/>
              </a:solidFill>
            </a:endParaRPr>
          </a:p>
        </p:txBody>
      </p:sp>
      <p:sp>
        <p:nvSpPr>
          <p:cNvPr id="9" name="Text 6"/>
          <p:cNvSpPr/>
          <p:nvPr/>
        </p:nvSpPr>
        <p:spPr>
          <a:xfrm>
            <a:off x="4152662" y="5062299"/>
            <a:ext cx="3009900" cy="2278618"/>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segundo nivel implica lograr que los productos locales alcancen estándares de calidad similares a los internacionales, manteniendo precios competitivos que puedan rivalizar con las importaciones.</a:t>
            </a:r>
            <a:endParaRPr lang="en-US" sz="1600" b="1" dirty="0"/>
          </a:p>
        </p:txBody>
      </p:sp>
      <p:sp>
        <p:nvSpPr>
          <p:cNvPr id="10" name="Shape 7"/>
          <p:cNvSpPr/>
          <p:nvPr/>
        </p:nvSpPr>
        <p:spPr>
          <a:xfrm>
            <a:off x="7467719" y="3528179"/>
            <a:ext cx="3009900" cy="203359"/>
          </a:xfrm>
          <a:prstGeom prst="roundRect">
            <a:avLst>
              <a:gd name="adj" fmla="val 15008"/>
            </a:avLst>
          </a:prstGeom>
          <a:solidFill>
            <a:srgbClr val="315251"/>
          </a:solidFill>
        </p:spPr>
        <p:txBody>
          <a:bodyPr/>
          <a:lstStyle/>
          <a:p>
            <a:endParaRPr lang="es-ES_tradnl"/>
          </a:p>
        </p:txBody>
      </p:sp>
      <p:sp>
        <p:nvSpPr>
          <p:cNvPr id="11" name="Text 8"/>
          <p:cNvSpPr/>
          <p:nvPr/>
        </p:nvSpPr>
        <p:spPr>
          <a:xfrm>
            <a:off x="7467719" y="4036695"/>
            <a:ext cx="3009900" cy="598408"/>
          </a:xfrm>
          <a:prstGeom prst="rect">
            <a:avLst/>
          </a:prstGeom>
          <a:noFill/>
        </p:spPr>
        <p:txBody>
          <a:bodyPr wrap="square" lIns="0" tIns="0" rIns="0" bIns="0" rtlCol="0" anchor="t"/>
          <a:lstStyle/>
          <a:p>
            <a:pPr marL="0" indent="0" algn="l">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Competitividad internacional</a:t>
            </a:r>
            <a:endParaRPr lang="en-US" sz="1850" dirty="0">
              <a:solidFill>
                <a:srgbClr val="FFFF00"/>
              </a:solidFill>
            </a:endParaRPr>
          </a:p>
        </p:txBody>
      </p:sp>
      <p:sp>
        <p:nvSpPr>
          <p:cNvPr id="12" name="Text 9"/>
          <p:cNvSpPr/>
          <p:nvPr/>
        </p:nvSpPr>
        <p:spPr>
          <a:xfrm>
            <a:off x="7467719" y="4757142"/>
            <a:ext cx="3009900" cy="2604135"/>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Una vez alcanzados los niveles anteriores, se puede aspirar a competir en mercados internacionales, como el caso de Argentina vendiendo a China, estableciendo relaciones comerciales sólidas basadas en productividad.</a:t>
            </a:r>
            <a:endParaRPr lang="en-US" sz="1600" b="1" dirty="0"/>
          </a:p>
        </p:txBody>
      </p:sp>
      <p:sp>
        <p:nvSpPr>
          <p:cNvPr id="13" name="Shape 10"/>
          <p:cNvSpPr/>
          <p:nvPr/>
        </p:nvSpPr>
        <p:spPr>
          <a:xfrm>
            <a:off x="10782776" y="3223022"/>
            <a:ext cx="3009900" cy="203359"/>
          </a:xfrm>
          <a:prstGeom prst="roundRect">
            <a:avLst>
              <a:gd name="adj" fmla="val 15008"/>
            </a:avLst>
          </a:prstGeom>
          <a:solidFill>
            <a:srgbClr val="315251"/>
          </a:solidFill>
        </p:spPr>
        <p:txBody>
          <a:bodyPr/>
          <a:lstStyle/>
          <a:p>
            <a:endParaRPr lang="es-ES_tradnl"/>
          </a:p>
        </p:txBody>
      </p:sp>
      <p:sp>
        <p:nvSpPr>
          <p:cNvPr id="14" name="Text 11"/>
          <p:cNvSpPr/>
          <p:nvPr/>
        </p:nvSpPr>
        <p:spPr>
          <a:xfrm>
            <a:off x="10782776" y="3731538"/>
            <a:ext cx="3009900" cy="598408"/>
          </a:xfrm>
          <a:prstGeom prst="rect">
            <a:avLst/>
          </a:prstGeom>
          <a:noFill/>
        </p:spPr>
        <p:txBody>
          <a:bodyPr wrap="square" lIns="0" tIns="0" rIns="0" bIns="0" rtlCol="0" anchor="t"/>
          <a:lstStyle/>
          <a:p>
            <a:pPr marL="0" indent="0" algn="l">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Acceso a mercados globales</a:t>
            </a:r>
            <a:endParaRPr lang="en-US" sz="1850" dirty="0">
              <a:solidFill>
                <a:srgbClr val="FFFF00"/>
              </a:solidFill>
            </a:endParaRPr>
          </a:p>
        </p:txBody>
      </p:sp>
      <p:sp>
        <p:nvSpPr>
          <p:cNvPr id="15" name="Text 12"/>
          <p:cNvSpPr/>
          <p:nvPr/>
        </p:nvSpPr>
        <p:spPr>
          <a:xfrm>
            <a:off x="10782776" y="4451985"/>
            <a:ext cx="3009900" cy="2604135"/>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nivel más alto permite acceder a mercados menos politizados y más grandes, diversificando las opciones comerciales y reduciendo la dependencia de mercados tradicionales como el estadounidense.</a:t>
            </a:r>
            <a:endParaRPr lang="en-US" sz="1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3553" y="631388"/>
            <a:ext cx="6794540" cy="438864"/>
          </a:xfrm>
          <a:prstGeom prst="rect">
            <a:avLst/>
          </a:prstGeom>
          <a:noFill/>
        </p:spPr>
        <p:txBody>
          <a:bodyPr wrap="none" lIns="0" tIns="0" rIns="0" bIns="0" rtlCol="0" anchor="t"/>
          <a:lstStyle/>
          <a:p>
            <a:pPr marL="0" indent="0" algn="l">
              <a:lnSpc>
                <a:spcPts val="3450"/>
              </a:lnSpc>
              <a:buNone/>
            </a:pPr>
            <a:r>
              <a:rPr lang="en-US" sz="275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Pasos Modestos en Tecnologías Disruptivas</a:t>
            </a:r>
            <a:endParaRPr lang="en-US" sz="2750" dirty="0"/>
          </a:p>
        </p:txBody>
      </p:sp>
      <p:pic>
        <p:nvPicPr>
          <p:cNvPr id="3" name="Image 0" descr="preencoded.png"/>
          <p:cNvPicPr>
            <a:picLocks noChangeAspect="1"/>
          </p:cNvPicPr>
          <p:nvPr/>
        </p:nvPicPr>
        <p:blipFill>
          <a:blip r:embed="rId1"/>
          <a:stretch>
            <a:fillRect/>
          </a:stretch>
        </p:blipFill>
        <p:spPr>
          <a:xfrm>
            <a:off x="803553" y="1368623"/>
            <a:ext cx="2593062" cy="2593062"/>
          </a:xfrm>
          <a:prstGeom prst="rect">
            <a:avLst/>
          </a:prstGeom>
        </p:spPr>
      </p:pic>
      <p:sp>
        <p:nvSpPr>
          <p:cNvPr id="4" name="Text 1"/>
          <p:cNvSpPr/>
          <p:nvPr/>
        </p:nvSpPr>
        <p:spPr>
          <a:xfrm>
            <a:off x="3230582" y="4421148"/>
            <a:ext cx="2379405" cy="219432"/>
          </a:xfrm>
          <a:prstGeom prst="rect">
            <a:avLst/>
          </a:prstGeom>
          <a:noFill/>
        </p:spPr>
        <p:txBody>
          <a:bodyPr wrap="none" lIns="0" tIns="0" rIns="0" bIns="0" rtlCol="0" anchor="t"/>
          <a:lstStyle/>
          <a:p>
            <a:pPr marL="0" indent="0" algn="r">
              <a:lnSpc>
                <a:spcPts val="170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Reconversión tecnológica</a:t>
            </a:r>
            <a:endParaRPr lang="en-US" sz="1600" dirty="0">
              <a:solidFill>
                <a:srgbClr val="FFFF00"/>
              </a:solidFill>
            </a:endParaRPr>
          </a:p>
        </p:txBody>
      </p:sp>
      <p:sp>
        <p:nvSpPr>
          <p:cNvPr id="5" name="Text 2"/>
          <p:cNvSpPr/>
          <p:nvPr/>
        </p:nvSpPr>
        <p:spPr>
          <a:xfrm>
            <a:off x="0" y="4730115"/>
            <a:ext cx="5609987" cy="477202"/>
          </a:xfrm>
          <a:prstGeom prst="rect">
            <a:avLst/>
          </a:prstGeom>
          <a:noFill/>
        </p:spPr>
        <p:txBody>
          <a:bodyPr wrap="square" lIns="0" tIns="0" rIns="0" bIns="0" rtlCol="0" anchor="t"/>
          <a:lstStyle/>
          <a:p>
            <a:pPr marL="0" indent="0" algn="r">
              <a:lnSpc>
                <a:spcPts val="18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Modernización de procesos agrícolas para aumentar la eficiencia y reducir costos de producción.</a:t>
            </a:r>
            <a:endParaRPr lang="en-US" sz="1600" b="1" dirty="0"/>
          </a:p>
        </p:txBody>
      </p:sp>
      <p:pic>
        <p:nvPicPr>
          <p:cNvPr id="6" name="Image 1" descr="preencoded.png"/>
          <p:cNvPicPr>
            <a:picLocks noChangeAspect="1"/>
          </p:cNvPicPr>
          <p:nvPr/>
        </p:nvPicPr>
        <p:blipFill>
          <a:blip r:embed="rId2"/>
          <a:stretch>
            <a:fillRect/>
          </a:stretch>
        </p:blipFill>
        <p:spPr>
          <a:xfrm>
            <a:off x="5833824" y="4129564"/>
            <a:ext cx="2962751" cy="2962751"/>
          </a:xfrm>
          <a:prstGeom prst="rect">
            <a:avLst/>
          </a:prstGeom>
        </p:spPr>
      </p:pic>
      <p:pic>
        <p:nvPicPr>
          <p:cNvPr id="7" name="Image 2" descr="preencoded.png"/>
          <p:cNvPicPr>
            <a:picLocks noChangeAspect="1"/>
          </p:cNvPicPr>
          <p:nvPr/>
        </p:nvPicPr>
        <p:blipFill>
          <a:blip r:embed="rId3"/>
          <a:stretch>
            <a:fillRect/>
          </a:stretch>
        </p:blipFill>
        <p:spPr>
          <a:xfrm>
            <a:off x="6607314" y="4622899"/>
            <a:ext cx="223242" cy="279083"/>
          </a:xfrm>
          <a:prstGeom prst="rect">
            <a:avLst/>
          </a:prstGeom>
        </p:spPr>
      </p:pic>
      <p:sp>
        <p:nvSpPr>
          <p:cNvPr id="8" name="Text 3"/>
          <p:cNvSpPr/>
          <p:nvPr/>
        </p:nvSpPr>
        <p:spPr>
          <a:xfrm>
            <a:off x="8631824" y="4421148"/>
            <a:ext cx="2712927" cy="219432"/>
          </a:xfrm>
          <a:prstGeom prst="rect">
            <a:avLst/>
          </a:prstGeom>
          <a:noFill/>
        </p:spPr>
        <p:txBody>
          <a:bodyPr wrap="none" lIns="0" tIns="0" rIns="0" bIns="0" rtlCol="0" anchor="t"/>
          <a:lstStyle/>
          <a:p>
            <a:pPr marL="0" indent="0" algn="l">
              <a:lnSpc>
                <a:spcPts val="170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Sustitución de importaciones</a:t>
            </a:r>
            <a:endParaRPr lang="en-US" sz="1600" dirty="0">
              <a:solidFill>
                <a:srgbClr val="FFFF00"/>
              </a:solidFill>
            </a:endParaRPr>
          </a:p>
        </p:txBody>
      </p:sp>
      <p:sp>
        <p:nvSpPr>
          <p:cNvPr id="9" name="Text 4"/>
          <p:cNvSpPr/>
          <p:nvPr/>
        </p:nvSpPr>
        <p:spPr>
          <a:xfrm>
            <a:off x="8803718" y="4730115"/>
            <a:ext cx="5609987" cy="477202"/>
          </a:xfrm>
          <a:prstGeom prst="rect">
            <a:avLst/>
          </a:prstGeom>
          <a:noFill/>
        </p:spPr>
        <p:txBody>
          <a:bodyPr wrap="square" lIns="0" tIns="0" rIns="0" bIns="0" rtlCol="0" anchor="t"/>
          <a:lstStyle/>
          <a:p>
            <a:pPr marL="0" indent="0" algn="l">
              <a:lnSpc>
                <a:spcPts val="18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Desarrollo de producción local competitiva para reducir la dependencia de productos importados.</a:t>
            </a:r>
            <a:endParaRPr lang="en-US" sz="1600" b="1" dirty="0"/>
          </a:p>
        </p:txBody>
      </p:sp>
      <p:pic>
        <p:nvPicPr>
          <p:cNvPr id="10" name="Image 3" descr="preencoded.png"/>
          <p:cNvPicPr>
            <a:picLocks noChangeAspect="1"/>
          </p:cNvPicPr>
          <p:nvPr/>
        </p:nvPicPr>
        <p:blipFill>
          <a:blip r:embed="rId4"/>
          <a:stretch>
            <a:fillRect/>
          </a:stretch>
        </p:blipFill>
        <p:spPr>
          <a:xfrm>
            <a:off x="5833824" y="4129564"/>
            <a:ext cx="2962751" cy="2962751"/>
          </a:xfrm>
          <a:prstGeom prst="rect">
            <a:avLst/>
          </a:prstGeom>
        </p:spPr>
      </p:pic>
      <p:pic>
        <p:nvPicPr>
          <p:cNvPr id="11" name="Image 4" descr="preencoded.png"/>
          <p:cNvPicPr>
            <a:picLocks noChangeAspect="1"/>
          </p:cNvPicPr>
          <p:nvPr/>
        </p:nvPicPr>
        <p:blipFill>
          <a:blip r:embed="rId5"/>
          <a:stretch>
            <a:fillRect/>
          </a:stretch>
        </p:blipFill>
        <p:spPr>
          <a:xfrm>
            <a:off x="8051899" y="4875074"/>
            <a:ext cx="223242" cy="279083"/>
          </a:xfrm>
          <a:prstGeom prst="rect">
            <a:avLst/>
          </a:prstGeom>
        </p:spPr>
      </p:pic>
      <p:sp>
        <p:nvSpPr>
          <p:cNvPr id="12" name="Text 5"/>
          <p:cNvSpPr/>
          <p:nvPr/>
        </p:nvSpPr>
        <p:spPr>
          <a:xfrm>
            <a:off x="8852024" y="6014442"/>
            <a:ext cx="2414286" cy="219432"/>
          </a:xfrm>
          <a:prstGeom prst="rect">
            <a:avLst/>
          </a:prstGeom>
          <a:noFill/>
        </p:spPr>
        <p:txBody>
          <a:bodyPr wrap="none" lIns="0" tIns="0" rIns="0" bIns="0" rtlCol="0" anchor="t"/>
          <a:lstStyle/>
          <a:p>
            <a:pPr marL="0" indent="0" algn="l">
              <a:lnSpc>
                <a:spcPts val="170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Preparación para exportar</a:t>
            </a:r>
            <a:endParaRPr lang="en-US" sz="1600" dirty="0">
              <a:solidFill>
                <a:srgbClr val="FFFF00"/>
              </a:solidFill>
            </a:endParaRPr>
          </a:p>
        </p:txBody>
      </p:sp>
      <p:sp>
        <p:nvSpPr>
          <p:cNvPr id="13" name="Text 6"/>
          <p:cNvSpPr/>
          <p:nvPr/>
        </p:nvSpPr>
        <p:spPr>
          <a:xfrm>
            <a:off x="8776420" y="6323409"/>
            <a:ext cx="5609987" cy="477202"/>
          </a:xfrm>
          <a:prstGeom prst="rect">
            <a:avLst/>
          </a:prstGeom>
          <a:noFill/>
        </p:spPr>
        <p:txBody>
          <a:bodyPr wrap="square" lIns="0" tIns="0" rIns="0" bIns="0" rtlCol="0" anchor="t"/>
          <a:lstStyle/>
          <a:p>
            <a:pPr marL="0" indent="0" algn="l">
              <a:lnSpc>
                <a:spcPts val="18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Desarrollo de capacidades competitivas que permitan acceder a mercados internacionales.</a:t>
            </a:r>
            <a:endParaRPr lang="en-US" sz="1600" b="1" dirty="0"/>
          </a:p>
        </p:txBody>
      </p:sp>
      <p:pic>
        <p:nvPicPr>
          <p:cNvPr id="14" name="Image 5" descr="preencoded.png"/>
          <p:cNvPicPr>
            <a:picLocks noChangeAspect="1"/>
          </p:cNvPicPr>
          <p:nvPr/>
        </p:nvPicPr>
        <p:blipFill>
          <a:blip r:embed="rId6"/>
          <a:stretch>
            <a:fillRect/>
          </a:stretch>
        </p:blipFill>
        <p:spPr>
          <a:xfrm>
            <a:off x="5833824" y="4129564"/>
            <a:ext cx="2962751" cy="2962751"/>
          </a:xfrm>
          <a:prstGeom prst="rect">
            <a:avLst/>
          </a:prstGeom>
        </p:spPr>
      </p:pic>
      <p:pic>
        <p:nvPicPr>
          <p:cNvPr id="15" name="Image 6" descr="preencoded.png"/>
          <p:cNvPicPr>
            <a:picLocks noChangeAspect="1"/>
          </p:cNvPicPr>
          <p:nvPr/>
        </p:nvPicPr>
        <p:blipFill>
          <a:blip r:embed="rId7"/>
          <a:stretch>
            <a:fillRect/>
          </a:stretch>
        </p:blipFill>
        <p:spPr>
          <a:xfrm>
            <a:off x="7799725" y="6319659"/>
            <a:ext cx="223242" cy="279083"/>
          </a:xfrm>
          <a:prstGeom prst="rect">
            <a:avLst/>
          </a:prstGeom>
        </p:spPr>
      </p:pic>
      <p:sp>
        <p:nvSpPr>
          <p:cNvPr id="16" name="Text 7"/>
          <p:cNvSpPr/>
          <p:nvPr/>
        </p:nvSpPr>
        <p:spPr>
          <a:xfrm>
            <a:off x="3257542" y="6014442"/>
            <a:ext cx="2352445" cy="219432"/>
          </a:xfrm>
          <a:prstGeom prst="rect">
            <a:avLst/>
          </a:prstGeom>
          <a:noFill/>
        </p:spPr>
        <p:txBody>
          <a:bodyPr wrap="none" lIns="0" tIns="0" rIns="0" bIns="0" rtlCol="0" anchor="t"/>
          <a:lstStyle/>
          <a:p>
            <a:pPr marL="0" indent="0" algn="r">
              <a:lnSpc>
                <a:spcPts val="170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Diversificación comercial</a:t>
            </a:r>
            <a:endParaRPr lang="en-US" sz="1600" dirty="0">
              <a:solidFill>
                <a:srgbClr val="FFFF00"/>
              </a:solidFill>
            </a:endParaRPr>
          </a:p>
        </p:txBody>
      </p:sp>
      <p:sp>
        <p:nvSpPr>
          <p:cNvPr id="17" name="Text 8"/>
          <p:cNvSpPr/>
          <p:nvPr/>
        </p:nvSpPr>
        <p:spPr>
          <a:xfrm>
            <a:off x="0" y="6323409"/>
            <a:ext cx="5609987" cy="477202"/>
          </a:xfrm>
          <a:prstGeom prst="rect">
            <a:avLst/>
          </a:prstGeom>
          <a:noFill/>
        </p:spPr>
        <p:txBody>
          <a:bodyPr wrap="square" lIns="0" tIns="0" rIns="0" bIns="0" rtlCol="0" anchor="t"/>
          <a:lstStyle/>
          <a:p>
            <a:pPr marL="0" indent="0" algn="r">
              <a:lnSpc>
                <a:spcPts val="18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Exploración de oportunidades en la nueva bipolaridad creada por los BRICS y Estados Unidos.</a:t>
            </a:r>
            <a:endParaRPr lang="en-US" sz="1600" b="1" dirty="0"/>
          </a:p>
        </p:txBody>
      </p:sp>
      <p:pic>
        <p:nvPicPr>
          <p:cNvPr id="18" name="Image 7" descr="preencoded.png"/>
          <p:cNvPicPr>
            <a:picLocks noChangeAspect="1"/>
          </p:cNvPicPr>
          <p:nvPr/>
        </p:nvPicPr>
        <p:blipFill>
          <a:blip r:embed="rId8"/>
          <a:stretch>
            <a:fillRect/>
          </a:stretch>
        </p:blipFill>
        <p:spPr>
          <a:xfrm>
            <a:off x="5833824" y="4129564"/>
            <a:ext cx="2962751" cy="2962751"/>
          </a:xfrm>
          <a:prstGeom prst="rect">
            <a:avLst/>
          </a:prstGeom>
        </p:spPr>
      </p:pic>
      <p:pic>
        <p:nvPicPr>
          <p:cNvPr id="19" name="Image 8" descr="preencoded.png"/>
          <p:cNvPicPr>
            <a:picLocks noChangeAspect="1"/>
          </p:cNvPicPr>
          <p:nvPr/>
        </p:nvPicPr>
        <p:blipFill>
          <a:blip r:embed="rId9"/>
          <a:stretch>
            <a:fillRect/>
          </a:stretch>
        </p:blipFill>
        <p:spPr>
          <a:xfrm>
            <a:off x="6355140" y="6067485"/>
            <a:ext cx="223242" cy="279083"/>
          </a:xfrm>
          <a:prstGeom prst="rect">
            <a:avLst/>
          </a:prstGeom>
        </p:spPr>
      </p:pic>
      <p:sp>
        <p:nvSpPr>
          <p:cNvPr id="20" name="Text 9"/>
          <p:cNvSpPr/>
          <p:nvPr/>
        </p:nvSpPr>
        <p:spPr>
          <a:xfrm>
            <a:off x="803553" y="7260192"/>
            <a:ext cx="13023294" cy="731283"/>
          </a:xfrm>
          <a:prstGeom prst="rect">
            <a:avLst/>
          </a:prstGeom>
          <a:noFill/>
        </p:spPr>
        <p:txBody>
          <a:bodyPr wrap="square" lIns="0" tIns="0" rIns="0" bIns="0" rtlCol="0" anchor="t"/>
          <a:lstStyle/>
          <a:p>
            <a:pPr marL="0" indent="0" algn="l">
              <a:lnSpc>
                <a:spcPts val="18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atraso tecnológico en los 19 rubros priorizados nos lleva a concluir que debemos congelar los aranceles agroalimentarios para completar el proceso de reconversión, mientras elevamos la productividad para prepararnos para exportar a precios competitivos.</a:t>
            </a:r>
            <a:endParaRPr lang="en-US" sz="16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98659" y="699968"/>
            <a:ext cx="6674644" cy="381714"/>
          </a:xfrm>
          <a:prstGeom prst="rect">
            <a:avLst/>
          </a:prstGeom>
          <a:noFill/>
        </p:spPr>
        <p:txBody>
          <a:bodyPr wrap="none" lIns="0" tIns="0" rIns="0" bIns="0" rtlCol="0" anchor="t"/>
          <a:lstStyle/>
          <a:p>
            <a:pPr marL="0" indent="0" algn="l">
              <a:lnSpc>
                <a:spcPts val="3000"/>
              </a:lnSpc>
              <a:buNone/>
            </a:pPr>
            <a:r>
              <a:rPr lang="en-US" sz="24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Caso Arroz: Hacia la Autosuficiencia Competitiva</a:t>
            </a:r>
            <a:endParaRPr lang="en-US" sz="2400" b="1" dirty="0"/>
          </a:p>
        </p:txBody>
      </p:sp>
      <p:sp>
        <p:nvSpPr>
          <p:cNvPr id="4" name="Text 1"/>
          <p:cNvSpPr/>
          <p:nvPr/>
        </p:nvSpPr>
        <p:spPr>
          <a:xfrm>
            <a:off x="698659" y="1341001"/>
            <a:ext cx="7746683" cy="428149"/>
          </a:xfrm>
          <a:prstGeom prst="rect">
            <a:avLst/>
          </a:prstGeom>
          <a:noFill/>
        </p:spPr>
        <p:txBody>
          <a:bodyPr wrap="none" lIns="0" tIns="0" rIns="0" bIns="0" rtlCol="0" anchor="t"/>
          <a:lstStyle/>
          <a:p>
            <a:pPr marL="0" indent="0" algn="ctr">
              <a:lnSpc>
                <a:spcPts val="3350"/>
              </a:lnSpc>
              <a:buNone/>
            </a:pPr>
            <a:r>
              <a:rPr lang="en-US" sz="33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20,000</a:t>
            </a:r>
            <a:endParaRPr lang="en-US" sz="3350" dirty="0"/>
          </a:p>
        </p:txBody>
      </p:sp>
      <p:sp>
        <p:nvSpPr>
          <p:cNvPr id="5" name="Text 2"/>
          <p:cNvSpPr/>
          <p:nvPr/>
        </p:nvSpPr>
        <p:spPr>
          <a:xfrm>
            <a:off x="3534770" y="1820824"/>
            <a:ext cx="2253005" cy="207645"/>
          </a:xfrm>
          <a:prstGeom prst="rect">
            <a:avLst/>
          </a:prstGeom>
          <a:noFill/>
        </p:spPr>
        <p:txBody>
          <a:bodyPr wrap="none" lIns="0" tIns="0" rIns="0" bIns="0" rtlCol="0" anchor="t"/>
          <a:lstStyle/>
          <a:p>
            <a:pPr marL="0" indent="0" algn="ctr">
              <a:lnSpc>
                <a:spcPts val="1500"/>
              </a:lnSpc>
              <a:buNone/>
            </a:pPr>
            <a:r>
              <a:rPr lang="en-US" sz="1600" b="1"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Hectáreas adicionales</a:t>
            </a:r>
            <a:endParaRPr lang="en-US" sz="1600" b="1" dirty="0">
              <a:solidFill>
                <a:srgbClr val="FFFF00"/>
              </a:solidFill>
            </a:endParaRPr>
          </a:p>
        </p:txBody>
      </p:sp>
      <p:sp>
        <p:nvSpPr>
          <p:cNvPr id="6" name="Text 3"/>
          <p:cNvSpPr/>
          <p:nvPr/>
        </p:nvSpPr>
        <p:spPr>
          <a:xfrm>
            <a:off x="1" y="2199680"/>
            <a:ext cx="9144000" cy="609956"/>
          </a:xfrm>
          <a:prstGeom prst="rect">
            <a:avLst/>
          </a:prstGeom>
          <a:noFill/>
        </p:spPr>
        <p:txBody>
          <a:bodyPr wrap="none" lIns="0" tIns="0" rIns="0" bIns="0" rtlCol="0" anchor="t"/>
          <a:lstStyle/>
          <a:p>
            <a:pPr marL="0" indent="0" algn="ctr">
              <a:lnSpc>
                <a:spcPts val="16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Superficie bajo riego con micro nivelación necesaria para alcanzar la </a:t>
            </a:r>
            <a:endPar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endParaRPr>
          </a:p>
          <a:p>
            <a:pPr marL="0" indent="0" algn="ctr">
              <a:lnSpc>
                <a:spcPts val="1600"/>
              </a:lnSpc>
              <a:buNone/>
            </a:pP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autosuficiencia</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a:t>
            </a: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en</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la </a:t>
            </a: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producción</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de arroz.</a:t>
            </a:r>
            <a:endParaRPr lang="en-US" sz="1400" b="1" dirty="0"/>
          </a:p>
        </p:txBody>
      </p:sp>
      <p:sp>
        <p:nvSpPr>
          <p:cNvPr id="7" name="Text 4"/>
          <p:cNvSpPr/>
          <p:nvPr/>
        </p:nvSpPr>
        <p:spPr>
          <a:xfrm>
            <a:off x="698659" y="2861310"/>
            <a:ext cx="7746683" cy="428149"/>
          </a:xfrm>
          <a:prstGeom prst="rect">
            <a:avLst/>
          </a:prstGeom>
          <a:noFill/>
        </p:spPr>
        <p:txBody>
          <a:bodyPr wrap="none" lIns="0" tIns="0" rIns="0" bIns="0" rtlCol="0" anchor="t"/>
          <a:lstStyle/>
          <a:p>
            <a:pPr marL="0" indent="0" algn="ctr">
              <a:lnSpc>
                <a:spcPts val="3350"/>
              </a:lnSpc>
              <a:buNone/>
            </a:pPr>
            <a:r>
              <a:rPr lang="en-US" sz="33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198</a:t>
            </a:r>
            <a:endParaRPr lang="en-US" sz="3350" dirty="0"/>
          </a:p>
        </p:txBody>
      </p:sp>
      <p:sp>
        <p:nvSpPr>
          <p:cNvPr id="8" name="Text 5"/>
          <p:cNvSpPr/>
          <p:nvPr/>
        </p:nvSpPr>
        <p:spPr>
          <a:xfrm>
            <a:off x="3512446" y="3341133"/>
            <a:ext cx="2301499" cy="207645"/>
          </a:xfrm>
          <a:prstGeom prst="rect">
            <a:avLst/>
          </a:prstGeom>
          <a:noFill/>
        </p:spPr>
        <p:txBody>
          <a:bodyPr wrap="none" lIns="0" tIns="0" rIns="0" bIns="0" rtlCol="0" anchor="t"/>
          <a:lstStyle/>
          <a:p>
            <a:pPr marL="0" indent="0" algn="ctr">
              <a:lnSpc>
                <a:spcPts val="1500"/>
              </a:lnSpc>
              <a:buNone/>
            </a:pPr>
            <a:r>
              <a:rPr lang="en-US" sz="1600" b="1"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Quintales por hectárea</a:t>
            </a:r>
            <a:endParaRPr lang="en-US" sz="1600" b="1" dirty="0">
              <a:solidFill>
                <a:srgbClr val="FFFF00"/>
              </a:solidFill>
            </a:endParaRPr>
          </a:p>
        </p:txBody>
      </p:sp>
      <p:sp>
        <p:nvSpPr>
          <p:cNvPr id="9" name="Text 6"/>
          <p:cNvSpPr/>
          <p:nvPr/>
        </p:nvSpPr>
        <p:spPr>
          <a:xfrm>
            <a:off x="1" y="3719989"/>
            <a:ext cx="9144000" cy="609956"/>
          </a:xfrm>
          <a:prstGeom prst="rect">
            <a:avLst/>
          </a:prstGeom>
          <a:noFill/>
        </p:spPr>
        <p:txBody>
          <a:bodyPr wrap="none" lIns="0" tIns="0" rIns="0" bIns="0" rtlCol="0" anchor="t"/>
          <a:lstStyle/>
          <a:p>
            <a:pPr marL="0" indent="0" algn="ctr">
              <a:lnSpc>
                <a:spcPts val="16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Rendimiento récord alcanzado por el Dr. Benjamín Name, demostrando el </a:t>
            </a: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potencial</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a:t>
            </a:r>
            <a:endPar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endParaRPr>
          </a:p>
          <a:p>
            <a:pPr marL="0" indent="0" algn="ctr">
              <a:lnSpc>
                <a:spcPts val="1600"/>
              </a:lnSpc>
              <a:buNone/>
            </a:pP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productivo</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con tecnología adecuada.</a:t>
            </a:r>
            <a:endParaRPr lang="en-US" sz="1400" b="1" dirty="0"/>
          </a:p>
        </p:txBody>
      </p:sp>
      <p:sp>
        <p:nvSpPr>
          <p:cNvPr id="10" name="Text 7"/>
          <p:cNvSpPr/>
          <p:nvPr/>
        </p:nvSpPr>
        <p:spPr>
          <a:xfrm>
            <a:off x="698659" y="4381619"/>
            <a:ext cx="7746683" cy="428149"/>
          </a:xfrm>
          <a:prstGeom prst="rect">
            <a:avLst/>
          </a:prstGeom>
          <a:noFill/>
        </p:spPr>
        <p:txBody>
          <a:bodyPr wrap="none" lIns="0" tIns="0" rIns="0" bIns="0" rtlCol="0" anchor="t"/>
          <a:lstStyle/>
          <a:p>
            <a:pPr marL="0" indent="0" algn="ctr">
              <a:lnSpc>
                <a:spcPts val="3350"/>
              </a:lnSpc>
              <a:buNone/>
            </a:pPr>
            <a:r>
              <a:rPr lang="en-US" sz="33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400</a:t>
            </a:r>
            <a:endParaRPr lang="en-US" sz="3350" dirty="0"/>
          </a:p>
        </p:txBody>
      </p:sp>
      <p:sp>
        <p:nvSpPr>
          <p:cNvPr id="11" name="Text 8"/>
          <p:cNvSpPr/>
          <p:nvPr/>
        </p:nvSpPr>
        <p:spPr>
          <a:xfrm>
            <a:off x="3295011" y="4861442"/>
            <a:ext cx="2773958" cy="207645"/>
          </a:xfrm>
          <a:prstGeom prst="rect">
            <a:avLst/>
          </a:prstGeom>
          <a:noFill/>
        </p:spPr>
        <p:txBody>
          <a:bodyPr wrap="none" lIns="0" tIns="0" rIns="0" bIns="0" rtlCol="0" anchor="t"/>
          <a:lstStyle/>
          <a:p>
            <a:pPr marL="0" indent="0" algn="ctr">
              <a:lnSpc>
                <a:spcPts val="1500"/>
              </a:lnSpc>
              <a:buNone/>
            </a:pPr>
            <a:r>
              <a:rPr lang="en-US" sz="1600" b="1"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Quintales por hectárea/año</a:t>
            </a:r>
            <a:endParaRPr lang="en-US" sz="1600" b="1" dirty="0">
              <a:solidFill>
                <a:srgbClr val="FFFF00"/>
              </a:solidFill>
            </a:endParaRPr>
          </a:p>
        </p:txBody>
      </p:sp>
      <p:sp>
        <p:nvSpPr>
          <p:cNvPr id="12" name="Text 9"/>
          <p:cNvSpPr/>
          <p:nvPr/>
        </p:nvSpPr>
        <p:spPr>
          <a:xfrm>
            <a:off x="1" y="5240298"/>
            <a:ext cx="9144000" cy="609956"/>
          </a:xfrm>
          <a:prstGeom prst="rect">
            <a:avLst/>
          </a:prstGeom>
          <a:noFill/>
        </p:spPr>
        <p:txBody>
          <a:bodyPr wrap="none" lIns="0" tIns="0" rIns="0" bIns="0" rtlCol="0" anchor="t"/>
          <a:lstStyle/>
          <a:p>
            <a:pPr marL="0" indent="0" algn="ctr">
              <a:lnSpc>
                <a:spcPts val="16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Meta potencial con dos cosechas anuales, acercándonos a los rendimientos que se </a:t>
            </a:r>
            <a:endPar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endParaRPr>
          </a:p>
          <a:p>
            <a:pPr marL="0" indent="0" algn="ctr">
              <a:lnSpc>
                <a:spcPts val="1600"/>
              </a:lnSpc>
              <a:buNone/>
            </a:pP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logran</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en latitudes con cuatro estaciones.</a:t>
            </a:r>
            <a:endParaRPr lang="en-US" sz="1400" b="1" dirty="0"/>
          </a:p>
        </p:txBody>
      </p:sp>
      <p:sp>
        <p:nvSpPr>
          <p:cNvPr id="13" name="Text 10"/>
          <p:cNvSpPr/>
          <p:nvPr/>
        </p:nvSpPr>
        <p:spPr>
          <a:xfrm>
            <a:off x="698659" y="5901928"/>
            <a:ext cx="7746683" cy="428149"/>
          </a:xfrm>
          <a:prstGeom prst="rect">
            <a:avLst/>
          </a:prstGeom>
          <a:noFill/>
        </p:spPr>
        <p:txBody>
          <a:bodyPr wrap="none" lIns="0" tIns="0" rIns="0" bIns="0" rtlCol="0" anchor="t"/>
          <a:lstStyle/>
          <a:p>
            <a:pPr marL="0" indent="0" algn="ctr">
              <a:lnSpc>
                <a:spcPts val="3350"/>
              </a:lnSpc>
              <a:buNone/>
            </a:pPr>
            <a:r>
              <a:rPr lang="en-US" sz="33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25</a:t>
            </a:r>
            <a:endParaRPr lang="en-US" sz="3350" dirty="0"/>
          </a:p>
        </p:txBody>
      </p:sp>
      <p:sp>
        <p:nvSpPr>
          <p:cNvPr id="14" name="Text 11"/>
          <p:cNvSpPr/>
          <p:nvPr/>
        </p:nvSpPr>
        <p:spPr>
          <a:xfrm>
            <a:off x="3457425" y="6381751"/>
            <a:ext cx="2421150" cy="207645"/>
          </a:xfrm>
          <a:prstGeom prst="rect">
            <a:avLst/>
          </a:prstGeom>
          <a:noFill/>
        </p:spPr>
        <p:txBody>
          <a:bodyPr wrap="none" lIns="0" tIns="0" rIns="0" bIns="0" rtlCol="0" anchor="t"/>
          <a:lstStyle/>
          <a:p>
            <a:pPr marL="0" indent="0" algn="ctr">
              <a:lnSpc>
                <a:spcPts val="1500"/>
              </a:lnSpc>
              <a:buNone/>
            </a:pPr>
            <a:r>
              <a:rPr lang="en-US" sz="1600" b="1"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Años de financiamiento</a:t>
            </a:r>
            <a:endParaRPr lang="en-US" sz="1600" b="1" dirty="0">
              <a:solidFill>
                <a:srgbClr val="FFFF00"/>
              </a:solidFill>
            </a:endParaRPr>
          </a:p>
        </p:txBody>
      </p:sp>
      <p:sp>
        <p:nvSpPr>
          <p:cNvPr id="15" name="Text 12"/>
          <p:cNvSpPr/>
          <p:nvPr/>
        </p:nvSpPr>
        <p:spPr>
          <a:xfrm>
            <a:off x="1" y="6760607"/>
            <a:ext cx="9144000" cy="609956"/>
          </a:xfrm>
          <a:prstGeom prst="rect">
            <a:avLst/>
          </a:prstGeom>
          <a:noFill/>
        </p:spPr>
        <p:txBody>
          <a:bodyPr wrap="none" lIns="0" tIns="0" rIns="0" bIns="0" rtlCol="0" anchor="t"/>
          <a:lstStyle/>
          <a:p>
            <a:pPr marL="0" indent="0" algn="ctr">
              <a:lnSpc>
                <a:spcPts val="16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Plazo necesario para las inversiones en infraestructura y tecnología que permitan la </a:t>
            </a:r>
            <a:endPar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endParaRPr>
          </a:p>
          <a:p>
            <a:pPr marL="0" indent="0" algn="ctr">
              <a:lnSpc>
                <a:spcPts val="1600"/>
              </a:lnSpc>
              <a:buNone/>
            </a:pPr>
            <a:r>
              <a:rPr lang="en-US" sz="1400" b="1" dirty="0" err="1">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transformación</a:t>
            </a: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 del sector arrocero.</a:t>
            </a:r>
            <a:endParaRPr lang="en-US" sz="1400" b="1" dirty="0"/>
          </a:p>
        </p:txBody>
      </p:sp>
      <p:sp>
        <p:nvSpPr>
          <p:cNvPr id="16" name="Text 13"/>
          <p:cNvSpPr/>
          <p:nvPr/>
        </p:nvSpPr>
        <p:spPr>
          <a:xfrm>
            <a:off x="1" y="7428127"/>
            <a:ext cx="9144000" cy="609956"/>
          </a:xfrm>
          <a:prstGeom prst="rect">
            <a:avLst/>
          </a:prstGeom>
          <a:noFill/>
        </p:spPr>
        <p:txBody>
          <a:bodyPr wrap="square" lIns="0" tIns="0" rIns="0" bIns="0" rtlCol="0" anchor="t"/>
          <a:lstStyle/>
          <a:p>
            <a:pPr marL="0" indent="0" algn="ctr">
              <a:lnSpc>
                <a:spcPts val="16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Con estas condiciones, Panamá podría alcanzar la autosuficiencia y garantizar un costo de producción por quintal a nivel del precio internacional, sin necesidad de grandes presas.</a:t>
            </a:r>
            <a:endParaRPr lang="en-US" sz="1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809149"/>
            <a:ext cx="7468553" cy="985361"/>
          </a:xfrm>
          <a:prstGeom prst="rect">
            <a:avLst/>
          </a:prstGeom>
          <a:noFill/>
        </p:spPr>
        <p:txBody>
          <a:bodyPr wrap="square" lIns="0" tIns="0" rIns="0" bIns="0" rtlCol="0" anchor="t"/>
          <a:lstStyle/>
          <a:p>
            <a:pPr marL="0" indent="0" algn="l">
              <a:lnSpc>
                <a:spcPts val="3850"/>
              </a:lnSpc>
              <a:buNone/>
            </a:pPr>
            <a:r>
              <a:rPr lang="en-US" sz="31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Caso Tomate Industrial: Innovación para la Competitividad</a:t>
            </a:r>
            <a:endParaRPr lang="en-US" sz="3100" b="1" dirty="0"/>
          </a:p>
        </p:txBody>
      </p:sp>
      <p:sp>
        <p:nvSpPr>
          <p:cNvPr id="4" name="Shape 1"/>
          <p:cNvSpPr/>
          <p:nvPr/>
        </p:nvSpPr>
        <p:spPr>
          <a:xfrm>
            <a:off x="837724" y="2045851"/>
            <a:ext cx="7468553" cy="1218009"/>
          </a:xfrm>
          <a:prstGeom prst="roundRect">
            <a:avLst>
              <a:gd name="adj" fmla="val 2064"/>
            </a:avLst>
          </a:prstGeom>
          <a:solidFill>
            <a:srgbClr val="315251"/>
          </a:solidFill>
        </p:spPr>
        <p:txBody>
          <a:bodyPr/>
          <a:lstStyle/>
          <a:p>
            <a:endParaRPr lang="es-ES_tradnl"/>
          </a:p>
        </p:txBody>
      </p:sp>
      <p:sp>
        <p:nvSpPr>
          <p:cNvPr id="5" name="Text 2"/>
          <p:cNvSpPr/>
          <p:nvPr/>
        </p:nvSpPr>
        <p:spPr>
          <a:xfrm>
            <a:off x="1005245" y="2213372"/>
            <a:ext cx="2156103" cy="246459"/>
          </a:xfrm>
          <a:prstGeom prst="rect">
            <a:avLst/>
          </a:prstGeom>
          <a:noFill/>
        </p:spPr>
        <p:txBody>
          <a:bodyPr wrap="none" lIns="0" tIns="0" rIns="0" bIns="0" rtlCol="0" anchor="t"/>
          <a:lstStyle/>
          <a:p>
            <a:pPr marL="0" indent="0" algn="l">
              <a:lnSpc>
                <a:spcPts val="1900"/>
              </a:lnSpc>
              <a:buNone/>
            </a:pPr>
            <a:r>
              <a:rPr lang="en-US" sz="15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Prueba tecnológica 2018</a:t>
            </a:r>
            <a:endParaRPr lang="en-US" sz="1550" dirty="0">
              <a:solidFill>
                <a:srgbClr val="FFFF00"/>
              </a:solidFill>
            </a:endParaRPr>
          </a:p>
        </p:txBody>
      </p:sp>
      <p:sp>
        <p:nvSpPr>
          <p:cNvPr id="6" name="Text 3"/>
          <p:cNvSpPr/>
          <p:nvPr/>
        </p:nvSpPr>
        <p:spPr>
          <a:xfrm>
            <a:off x="1005245" y="2560320"/>
            <a:ext cx="7133511" cy="536019"/>
          </a:xfrm>
          <a:prstGeom prst="rect">
            <a:avLst/>
          </a:prstGeom>
          <a:noFill/>
        </p:spPr>
        <p:txBody>
          <a:bodyPr wrap="square" lIns="0" tIns="0" rIns="0" bIns="0" rtlCol="0" anchor="t"/>
          <a:lstStyle/>
          <a:p>
            <a:pPr marL="0" indent="0" algn="l">
              <a:lnSpc>
                <a:spcPts val="2100"/>
              </a:lnSpc>
              <a:buNone/>
            </a:pPr>
            <a:r>
              <a:rPr lang="en-US" sz="13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Colaboración entre IICA, Banco Nacional, Nestlé y MIDA para probar tecnología disruptiva que transformaría la producción de tomate industrial en Panamá.</a:t>
            </a:r>
            <a:endParaRPr lang="en-US" sz="1300" b="1" dirty="0"/>
          </a:p>
        </p:txBody>
      </p:sp>
      <p:sp>
        <p:nvSpPr>
          <p:cNvPr id="7" name="Shape 4"/>
          <p:cNvSpPr/>
          <p:nvPr/>
        </p:nvSpPr>
        <p:spPr>
          <a:xfrm>
            <a:off x="837724" y="3431381"/>
            <a:ext cx="7468553" cy="1218009"/>
          </a:xfrm>
          <a:prstGeom prst="roundRect">
            <a:avLst>
              <a:gd name="adj" fmla="val 2064"/>
            </a:avLst>
          </a:prstGeom>
          <a:solidFill>
            <a:srgbClr val="315251"/>
          </a:solidFill>
        </p:spPr>
        <p:txBody>
          <a:bodyPr/>
          <a:lstStyle/>
          <a:p>
            <a:endParaRPr lang="es-ES_tradnl"/>
          </a:p>
        </p:txBody>
      </p:sp>
      <p:sp>
        <p:nvSpPr>
          <p:cNvPr id="8" name="Text 5"/>
          <p:cNvSpPr/>
          <p:nvPr/>
        </p:nvSpPr>
        <p:spPr>
          <a:xfrm>
            <a:off x="1005245" y="3598902"/>
            <a:ext cx="1971318" cy="246459"/>
          </a:xfrm>
          <a:prstGeom prst="rect">
            <a:avLst/>
          </a:prstGeom>
          <a:noFill/>
        </p:spPr>
        <p:txBody>
          <a:bodyPr wrap="none" lIns="0" tIns="0" rIns="0" bIns="0" rtlCol="0" anchor="t"/>
          <a:lstStyle/>
          <a:p>
            <a:pPr marL="0" indent="0" algn="l">
              <a:lnSpc>
                <a:spcPts val="1900"/>
              </a:lnSpc>
              <a:buNone/>
            </a:pPr>
            <a:r>
              <a:rPr lang="en-US" sz="15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Mecanización integral</a:t>
            </a:r>
            <a:endParaRPr lang="en-US" sz="1550" dirty="0">
              <a:solidFill>
                <a:srgbClr val="FFFF00"/>
              </a:solidFill>
            </a:endParaRPr>
          </a:p>
        </p:txBody>
      </p:sp>
      <p:sp>
        <p:nvSpPr>
          <p:cNvPr id="9" name="Text 6"/>
          <p:cNvSpPr/>
          <p:nvPr/>
        </p:nvSpPr>
        <p:spPr>
          <a:xfrm>
            <a:off x="1005245" y="3945850"/>
            <a:ext cx="7133511" cy="536019"/>
          </a:xfrm>
          <a:prstGeom prst="rect">
            <a:avLst/>
          </a:prstGeom>
          <a:noFill/>
        </p:spPr>
        <p:txBody>
          <a:bodyPr wrap="square" lIns="0" tIns="0" rIns="0" bIns="0" rtlCol="0" anchor="t"/>
          <a:lstStyle/>
          <a:p>
            <a:pPr marL="0" indent="0" algn="l">
              <a:lnSpc>
                <a:spcPts val="2100"/>
              </a:lnSpc>
              <a:buNone/>
            </a:pPr>
            <a:r>
              <a:rPr lang="en-US" sz="13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Sistema innovador que permite hacer el surco, trasplantar, fertilizar y colocar riego en una sola pasada, aumentando significativamente la eficiencia del proceso productivo.</a:t>
            </a:r>
            <a:endParaRPr lang="en-US" sz="1300" b="1" dirty="0"/>
          </a:p>
        </p:txBody>
      </p:sp>
      <p:sp>
        <p:nvSpPr>
          <p:cNvPr id="10" name="Shape 7"/>
          <p:cNvSpPr/>
          <p:nvPr/>
        </p:nvSpPr>
        <p:spPr>
          <a:xfrm>
            <a:off x="837724" y="4816912"/>
            <a:ext cx="7468553" cy="1218009"/>
          </a:xfrm>
          <a:prstGeom prst="roundRect">
            <a:avLst>
              <a:gd name="adj" fmla="val 2064"/>
            </a:avLst>
          </a:prstGeom>
          <a:solidFill>
            <a:srgbClr val="315251"/>
          </a:solidFill>
        </p:spPr>
        <p:txBody>
          <a:bodyPr/>
          <a:lstStyle/>
          <a:p>
            <a:endParaRPr lang="es-ES_tradnl"/>
          </a:p>
        </p:txBody>
      </p:sp>
      <p:sp>
        <p:nvSpPr>
          <p:cNvPr id="11" name="Text 8"/>
          <p:cNvSpPr/>
          <p:nvPr/>
        </p:nvSpPr>
        <p:spPr>
          <a:xfrm>
            <a:off x="1005245" y="4984432"/>
            <a:ext cx="1971318" cy="246459"/>
          </a:xfrm>
          <a:prstGeom prst="rect">
            <a:avLst/>
          </a:prstGeom>
          <a:noFill/>
        </p:spPr>
        <p:txBody>
          <a:bodyPr wrap="none" lIns="0" tIns="0" rIns="0" bIns="0" rtlCol="0" anchor="t"/>
          <a:lstStyle/>
          <a:p>
            <a:pPr marL="0" indent="0" algn="l">
              <a:lnSpc>
                <a:spcPts val="1900"/>
              </a:lnSpc>
              <a:buNone/>
            </a:pPr>
            <a:r>
              <a:rPr lang="en-US" sz="15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Injertadora mecánica</a:t>
            </a:r>
            <a:endParaRPr lang="en-US" sz="1550" dirty="0">
              <a:solidFill>
                <a:srgbClr val="FFFF00"/>
              </a:solidFill>
            </a:endParaRPr>
          </a:p>
        </p:txBody>
      </p:sp>
      <p:sp>
        <p:nvSpPr>
          <p:cNvPr id="12" name="Text 9"/>
          <p:cNvSpPr/>
          <p:nvPr/>
        </p:nvSpPr>
        <p:spPr>
          <a:xfrm>
            <a:off x="1005245" y="5331381"/>
            <a:ext cx="7133511" cy="536019"/>
          </a:xfrm>
          <a:prstGeom prst="rect">
            <a:avLst/>
          </a:prstGeom>
          <a:noFill/>
        </p:spPr>
        <p:txBody>
          <a:bodyPr wrap="square" lIns="0" tIns="0" rIns="0" bIns="0" rtlCol="0" anchor="t"/>
          <a:lstStyle/>
          <a:p>
            <a:pPr marL="0" indent="0" algn="l">
              <a:lnSpc>
                <a:spcPts val="2100"/>
              </a:lnSpc>
              <a:buNone/>
            </a:pPr>
            <a:r>
              <a:rPr lang="en-US" sz="13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Inversión de B/.30,000 para utilizar "friega plato" como patrón y seleccionar híbridos más productivos, mejorando la resistencia y rendimiento de las plantas.</a:t>
            </a:r>
            <a:endParaRPr lang="en-US" sz="1300" b="1" dirty="0"/>
          </a:p>
        </p:txBody>
      </p:sp>
      <p:sp>
        <p:nvSpPr>
          <p:cNvPr id="13" name="Shape 10"/>
          <p:cNvSpPr/>
          <p:nvPr/>
        </p:nvSpPr>
        <p:spPr>
          <a:xfrm>
            <a:off x="837724" y="6202442"/>
            <a:ext cx="7468553" cy="1218009"/>
          </a:xfrm>
          <a:prstGeom prst="roundRect">
            <a:avLst>
              <a:gd name="adj" fmla="val 2064"/>
            </a:avLst>
          </a:prstGeom>
          <a:solidFill>
            <a:srgbClr val="315251"/>
          </a:solidFill>
        </p:spPr>
        <p:txBody>
          <a:bodyPr/>
          <a:lstStyle/>
          <a:p>
            <a:endParaRPr lang="es-ES_tradnl"/>
          </a:p>
        </p:txBody>
      </p:sp>
      <p:sp>
        <p:nvSpPr>
          <p:cNvPr id="14" name="Text 11"/>
          <p:cNvSpPr/>
          <p:nvPr/>
        </p:nvSpPr>
        <p:spPr>
          <a:xfrm>
            <a:off x="1005245" y="6369963"/>
            <a:ext cx="1971318" cy="246459"/>
          </a:xfrm>
          <a:prstGeom prst="rect">
            <a:avLst/>
          </a:prstGeom>
          <a:noFill/>
        </p:spPr>
        <p:txBody>
          <a:bodyPr wrap="none" lIns="0" tIns="0" rIns="0" bIns="0" rtlCol="0" anchor="t"/>
          <a:lstStyle/>
          <a:p>
            <a:pPr marL="0" indent="0" algn="l">
              <a:lnSpc>
                <a:spcPts val="1900"/>
              </a:lnSpc>
              <a:buNone/>
            </a:pPr>
            <a:r>
              <a:rPr lang="en-US" sz="15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Reducción de costos</a:t>
            </a:r>
            <a:endParaRPr lang="en-US" sz="1550" dirty="0">
              <a:solidFill>
                <a:srgbClr val="FFFF00"/>
              </a:solidFill>
            </a:endParaRPr>
          </a:p>
        </p:txBody>
      </p:sp>
      <p:sp>
        <p:nvSpPr>
          <p:cNvPr id="15" name="Text 12"/>
          <p:cNvSpPr/>
          <p:nvPr/>
        </p:nvSpPr>
        <p:spPr>
          <a:xfrm>
            <a:off x="1005245" y="6716911"/>
            <a:ext cx="7133511" cy="536019"/>
          </a:xfrm>
          <a:prstGeom prst="rect">
            <a:avLst/>
          </a:prstGeom>
          <a:noFill/>
        </p:spPr>
        <p:txBody>
          <a:bodyPr wrap="square" lIns="0" tIns="0" rIns="0" bIns="0" rtlCol="0" anchor="t"/>
          <a:lstStyle/>
          <a:p>
            <a:pPr marL="0" indent="0" algn="l">
              <a:lnSpc>
                <a:spcPts val="2100"/>
              </a:lnSpc>
              <a:buNone/>
            </a:pPr>
            <a:r>
              <a:rPr lang="en-US" sz="13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Potencial para reducir el costo de B/.8 a B/.4 por quintal, ahorrando 50% en cosecha manual y permitiendo competir con México, Chile y otros productores.</a:t>
            </a:r>
            <a:endParaRPr lang="en-US" sz="13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11398"/>
            <a:ext cx="12514659" cy="704017"/>
          </a:xfrm>
          <a:prstGeom prst="rect">
            <a:avLst/>
          </a:prstGeom>
          <a:noFill/>
        </p:spPr>
        <p:txBody>
          <a:bodyPr wrap="none" lIns="0" tIns="0" rIns="0" bIns="0" rtlCol="0" anchor="t"/>
          <a:lstStyle/>
          <a:p>
            <a:pPr marL="0" indent="0" algn="l">
              <a:lnSpc>
                <a:spcPts val="5500"/>
              </a:lnSpc>
              <a:buNone/>
            </a:pPr>
            <a:r>
              <a:rPr lang="en-US" sz="44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Casos Maíz, Café y Cacao: Tecnologías Disruptivas</a:t>
            </a:r>
            <a:endParaRPr lang="en-US" sz="4400" b="1" dirty="0"/>
          </a:p>
        </p:txBody>
      </p:sp>
      <p:sp>
        <p:nvSpPr>
          <p:cNvPr id="3" name="Text 1"/>
          <p:cNvSpPr/>
          <p:nvPr/>
        </p:nvSpPr>
        <p:spPr>
          <a:xfrm>
            <a:off x="837724" y="2013704"/>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Maíz</a:t>
            </a:r>
            <a:endParaRPr lang="en-US" sz="2200" dirty="0">
              <a:solidFill>
                <a:srgbClr val="FFFF00"/>
              </a:solidFill>
            </a:endParaRPr>
          </a:p>
        </p:txBody>
      </p:sp>
      <p:sp>
        <p:nvSpPr>
          <p:cNvPr id="4" name="Text 2"/>
          <p:cNvSpPr/>
          <p:nvPr/>
        </p:nvSpPr>
        <p:spPr>
          <a:xfrm>
            <a:off x="837724" y="2604968"/>
            <a:ext cx="6185535" cy="1532096"/>
          </a:xfrm>
          <a:prstGeom prst="rect">
            <a:avLst/>
          </a:prstGeom>
          <a:noFill/>
        </p:spPr>
        <p:txBody>
          <a:bodyPr wrap="square" lIns="0" tIns="0" rIns="0" bIns="0" rtlCol="0" anchor="t"/>
          <a:lstStyle/>
          <a:p>
            <a:pPr marL="0" indent="0" algn="l">
              <a:lnSpc>
                <a:spcPts val="3000"/>
              </a:lnSpc>
              <a:buNone/>
            </a:pPr>
            <a:r>
              <a:rPr lang="en-US" sz="18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 19,000 hectáreas en producción, 1,300 hectáreas a chuzo mejorado rinden 90-95 quintales/hectárea, mientras 16,000 hectáreas mecanizadas en Azuero promedian 113 quintales/hectárea.</a:t>
            </a:r>
            <a:endParaRPr lang="en-US" sz="1850" b="1" dirty="0"/>
          </a:p>
        </p:txBody>
      </p:sp>
      <p:sp>
        <p:nvSpPr>
          <p:cNvPr id="5" name="Text 3"/>
          <p:cNvSpPr/>
          <p:nvPr/>
        </p:nvSpPr>
        <p:spPr>
          <a:xfrm>
            <a:off x="837724" y="4352449"/>
            <a:ext cx="6185535" cy="1532096"/>
          </a:xfrm>
          <a:prstGeom prst="rect">
            <a:avLst/>
          </a:prstGeom>
          <a:noFill/>
        </p:spPr>
        <p:txBody>
          <a:bodyPr wrap="square" lIns="0" tIns="0" rIns="0" bIns="0" rtlCol="0" anchor="t"/>
          <a:lstStyle/>
          <a:p>
            <a:pPr marL="0" indent="0" algn="l">
              <a:lnSpc>
                <a:spcPts val="3000"/>
              </a:lnSpc>
              <a:buNone/>
            </a:pPr>
            <a:r>
              <a:rPr lang="en-US" sz="18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Se planea un piloto de 3,000 hectáreas con el ingeniero Ernesto Cruz, quien tiene el récord mundial de 44 TM por hectárea en 95 días en China. El programa iniciará en enero de 2026.</a:t>
            </a:r>
            <a:endParaRPr lang="en-US" sz="1850" b="1" dirty="0"/>
          </a:p>
        </p:txBody>
      </p:sp>
      <p:sp>
        <p:nvSpPr>
          <p:cNvPr id="6" name="Text 4"/>
          <p:cNvSpPr/>
          <p:nvPr/>
        </p:nvSpPr>
        <p:spPr>
          <a:xfrm>
            <a:off x="7614761" y="2013704"/>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Café y Cacao</a:t>
            </a:r>
            <a:endParaRPr lang="en-US" sz="2200" dirty="0">
              <a:solidFill>
                <a:srgbClr val="FFFF00"/>
              </a:solidFill>
            </a:endParaRPr>
          </a:p>
        </p:txBody>
      </p:sp>
      <p:sp>
        <p:nvSpPr>
          <p:cNvPr id="7" name="Text 5"/>
          <p:cNvSpPr/>
          <p:nvPr/>
        </p:nvSpPr>
        <p:spPr>
          <a:xfrm>
            <a:off x="7614761" y="2604968"/>
            <a:ext cx="6185535" cy="1532096"/>
          </a:xfrm>
          <a:prstGeom prst="rect">
            <a:avLst/>
          </a:prstGeom>
          <a:noFill/>
        </p:spPr>
        <p:txBody>
          <a:bodyPr wrap="square" lIns="0" tIns="0" rIns="0" bIns="0" rtlCol="0" anchor="t"/>
          <a:lstStyle/>
          <a:p>
            <a:pPr marL="0" indent="0" algn="l">
              <a:lnSpc>
                <a:spcPts val="3000"/>
              </a:lnSpc>
              <a:buNone/>
            </a:pPr>
            <a:r>
              <a:rPr lang="en-US" sz="18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sector privado está próximo a traer la tecnología brasileña de café robusta y cacao, con experiencia exitosa en República Dominicana y otros países centroamericanos.</a:t>
            </a:r>
            <a:endParaRPr lang="en-US" sz="1850" b="1" dirty="0"/>
          </a:p>
        </p:txBody>
      </p:sp>
      <p:sp>
        <p:nvSpPr>
          <p:cNvPr id="8" name="Text 6"/>
          <p:cNvSpPr/>
          <p:nvPr/>
        </p:nvSpPr>
        <p:spPr>
          <a:xfrm>
            <a:off x="7614761" y="4352449"/>
            <a:ext cx="6185535" cy="1532096"/>
          </a:xfrm>
          <a:prstGeom prst="rect">
            <a:avLst/>
          </a:prstGeom>
          <a:noFill/>
        </p:spPr>
        <p:txBody>
          <a:bodyPr wrap="square" lIns="0" tIns="0" rIns="0" bIns="0" rtlCol="0" anchor="t"/>
          <a:lstStyle/>
          <a:p>
            <a:pPr marL="0" indent="0" algn="l">
              <a:lnSpc>
                <a:spcPts val="3000"/>
              </a:lnSpc>
              <a:buNone/>
            </a:pPr>
            <a:r>
              <a:rPr lang="en-US" sz="18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Los techos de productividad en Brasil alcanzan 100 quintales por hectárea de grano oro, combinando genética, regeneración del suelo y mecanización según el terreno.</a:t>
            </a:r>
            <a:endParaRPr lang="en-US" sz="1850" b="1" dirty="0"/>
          </a:p>
        </p:txBody>
      </p:sp>
      <p:sp>
        <p:nvSpPr>
          <p:cNvPr id="9" name="Text 7"/>
          <p:cNvSpPr/>
          <p:nvPr/>
        </p:nvSpPr>
        <p:spPr>
          <a:xfrm>
            <a:off x="837724" y="6369129"/>
            <a:ext cx="12954952" cy="1149072"/>
          </a:xfrm>
          <a:prstGeom prst="rect">
            <a:avLst/>
          </a:prstGeom>
          <a:noFill/>
        </p:spPr>
        <p:txBody>
          <a:bodyPr wrap="square" lIns="0" tIns="0" rIns="0" bIns="0" rtlCol="0" anchor="t"/>
          <a:lstStyle/>
          <a:p>
            <a:pPr marL="0" indent="0" algn="l">
              <a:lnSpc>
                <a:spcPts val="3000"/>
              </a:lnSpc>
              <a:buNone/>
            </a:pPr>
            <a:r>
              <a:rPr lang="en-US" sz="18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demanda total de maíz entre consumo humano y pienso animal se estima en 15,000,000 de quintales, de los cuales 1.2 millones son para consumo humano y 13.8 millones para consumo animal. La coyuntura del mercado mundial es favorable para productores de café robusta y cacao.</a:t>
            </a:r>
            <a:endParaRPr lang="en-US" sz="185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1162" y="566618"/>
            <a:ext cx="8067996" cy="393859"/>
          </a:xfrm>
          <a:prstGeom prst="rect">
            <a:avLst/>
          </a:prstGeom>
          <a:noFill/>
        </p:spPr>
        <p:txBody>
          <a:bodyPr wrap="none" lIns="0" tIns="0" rIns="0" bIns="0" rtlCol="0" anchor="t"/>
          <a:lstStyle/>
          <a:p>
            <a:pPr marL="0" indent="0" algn="l">
              <a:lnSpc>
                <a:spcPts val="3100"/>
              </a:lnSpc>
              <a:buNone/>
            </a:pPr>
            <a:r>
              <a:rPr lang="en-US" sz="24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La Política Alimentaria de Estado: Nuevas Perspectivas</a:t>
            </a:r>
            <a:endParaRPr lang="en-US" sz="2450" b="1" dirty="0"/>
          </a:p>
        </p:txBody>
      </p:sp>
      <p:pic>
        <p:nvPicPr>
          <p:cNvPr id="4" name="Image 1" descr="preencoded.png"/>
          <p:cNvPicPr>
            <a:picLocks noChangeAspect="1"/>
          </p:cNvPicPr>
          <p:nvPr/>
        </p:nvPicPr>
        <p:blipFill>
          <a:blip r:embed="rId1"/>
          <a:stretch>
            <a:fillRect/>
          </a:stretch>
        </p:blipFill>
        <p:spPr>
          <a:xfrm>
            <a:off x="728782" y="2027652"/>
            <a:ext cx="3212783" cy="3212783"/>
          </a:xfrm>
          <a:prstGeom prst="rect">
            <a:avLst/>
          </a:prstGeom>
        </p:spPr>
      </p:pic>
      <p:pic>
        <p:nvPicPr>
          <p:cNvPr id="5" name="Image 2" descr="preencoded.png"/>
          <p:cNvPicPr>
            <a:picLocks noChangeAspect="1"/>
          </p:cNvPicPr>
          <p:nvPr/>
        </p:nvPicPr>
        <p:blipFill>
          <a:blip r:embed="rId2"/>
          <a:stretch>
            <a:fillRect/>
          </a:stretch>
        </p:blipFill>
        <p:spPr>
          <a:xfrm>
            <a:off x="4048720" y="2027652"/>
            <a:ext cx="3212902" cy="3212902"/>
          </a:xfrm>
          <a:prstGeom prst="rect">
            <a:avLst/>
          </a:prstGeom>
        </p:spPr>
      </p:pic>
      <p:pic>
        <p:nvPicPr>
          <p:cNvPr id="6" name="Image 3" descr="preencoded.png"/>
          <p:cNvPicPr>
            <a:picLocks noChangeAspect="1"/>
          </p:cNvPicPr>
          <p:nvPr/>
        </p:nvPicPr>
        <p:blipFill>
          <a:blip r:embed="rId3"/>
          <a:stretch>
            <a:fillRect/>
          </a:stretch>
        </p:blipFill>
        <p:spPr>
          <a:xfrm>
            <a:off x="7368778" y="2027652"/>
            <a:ext cx="3212783" cy="3212783"/>
          </a:xfrm>
          <a:prstGeom prst="rect">
            <a:avLst/>
          </a:prstGeom>
        </p:spPr>
      </p:pic>
      <p:pic>
        <p:nvPicPr>
          <p:cNvPr id="7" name="Image 4" descr="preencoded.png"/>
          <p:cNvPicPr>
            <a:picLocks noChangeAspect="1"/>
          </p:cNvPicPr>
          <p:nvPr/>
        </p:nvPicPr>
        <p:blipFill>
          <a:blip r:embed="rId4"/>
          <a:stretch>
            <a:fillRect/>
          </a:stretch>
        </p:blipFill>
        <p:spPr>
          <a:xfrm>
            <a:off x="10688717" y="2027652"/>
            <a:ext cx="3212902" cy="3212902"/>
          </a:xfrm>
          <a:prstGeom prst="rect">
            <a:avLst/>
          </a:prstGeom>
        </p:spPr>
      </p:pic>
      <p:sp>
        <p:nvSpPr>
          <p:cNvPr id="8" name="Text 1"/>
          <p:cNvSpPr/>
          <p:nvPr/>
        </p:nvSpPr>
        <p:spPr>
          <a:xfrm>
            <a:off x="721162" y="5753421"/>
            <a:ext cx="13188077" cy="996188"/>
          </a:xfrm>
          <a:prstGeom prst="rect">
            <a:avLst/>
          </a:prstGeom>
          <a:noFill/>
        </p:spPr>
        <p:txBody>
          <a:bodyPr wrap="square" lIns="0" tIns="0" rIns="0" bIns="0" rtlCol="0" anchor="t"/>
          <a:lstStyle/>
          <a:p>
            <a:pPr marL="0" indent="0" algn="l">
              <a:lnSpc>
                <a:spcPts val="165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Ley 352 de 2023 sobre Política Alimentaria de Estado abre nuevas perspectivas para el sector agropecuario panameño. Esta legislación proporciona un marco legal para impulsar la transformación tecnológica y productiva que el país necesita para alcanzar la seguridad alimentaria.</a:t>
            </a:r>
            <a:endParaRPr lang="en-US" sz="1400" b="1" dirty="0"/>
          </a:p>
        </p:txBody>
      </p:sp>
      <p:sp>
        <p:nvSpPr>
          <p:cNvPr id="9" name="Text 2"/>
          <p:cNvSpPr/>
          <p:nvPr/>
        </p:nvSpPr>
        <p:spPr>
          <a:xfrm>
            <a:off x="721162" y="6564675"/>
            <a:ext cx="13188077" cy="996188"/>
          </a:xfrm>
          <a:prstGeom prst="rect">
            <a:avLst/>
          </a:prstGeom>
          <a:noFill/>
        </p:spPr>
        <p:txBody>
          <a:bodyPr wrap="square" lIns="0" tIns="0" rIns="0" bIns="0" rtlCol="0" anchor="t"/>
          <a:lstStyle/>
          <a:p>
            <a:pPr marL="0" indent="0" algn="l">
              <a:lnSpc>
                <a:spcPts val="165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Con esta política de Estado, se espera consolidar los esfuerzos en los rubros prioritarios, facilitar el financiamiento a largo plazo para inversiones en tecnología, y crear las condiciones para que Panamá no solo sustituya importaciones sino que también desarrolle capacidad exportadora en productos agrícolas de alto valor.</a:t>
            </a:r>
            <a:endParaRPr lang="en-US" sz="14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95099"/>
            <a:ext cx="11124843" cy="704017"/>
          </a:xfrm>
          <a:prstGeom prst="rect">
            <a:avLst/>
          </a:prstGeom>
          <a:noFill/>
        </p:spPr>
        <p:txBody>
          <a:bodyPr wrap="none" lIns="0" tIns="0" rIns="0" bIns="0" rtlCol="0" anchor="t"/>
          <a:lstStyle/>
          <a:p>
            <a:pPr marL="0" indent="0" algn="l">
              <a:lnSpc>
                <a:spcPts val="5500"/>
              </a:lnSpc>
              <a:buNone/>
            </a:pPr>
            <a:r>
              <a:rPr lang="en-US" sz="44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Desafíos para la Reconversión Agropecuaria</a:t>
            </a:r>
            <a:endParaRPr lang="en-US" sz="4400" b="1" dirty="0"/>
          </a:p>
        </p:txBody>
      </p:sp>
      <p:sp>
        <p:nvSpPr>
          <p:cNvPr id="3" name="Shape 1"/>
          <p:cNvSpPr/>
          <p:nvPr/>
        </p:nvSpPr>
        <p:spPr>
          <a:xfrm>
            <a:off x="837724" y="1977866"/>
            <a:ext cx="4158734" cy="3655338"/>
          </a:xfrm>
          <a:prstGeom prst="roundRect">
            <a:avLst>
              <a:gd name="adj" fmla="val 982"/>
            </a:avLst>
          </a:prstGeom>
          <a:solidFill>
            <a:srgbClr val="315251"/>
          </a:solidFill>
        </p:spPr>
        <p:txBody>
          <a:bodyPr/>
          <a:lstStyle/>
          <a:p>
            <a:endParaRPr lang="es-ES_tradnl"/>
          </a:p>
        </p:txBody>
      </p:sp>
      <p:sp>
        <p:nvSpPr>
          <p:cNvPr id="4" name="Text 2"/>
          <p:cNvSpPr/>
          <p:nvPr/>
        </p:nvSpPr>
        <p:spPr>
          <a:xfrm>
            <a:off x="1077039" y="2217182"/>
            <a:ext cx="3680103" cy="703898"/>
          </a:xfrm>
          <a:prstGeom prst="rect">
            <a:avLst/>
          </a:prstGeom>
          <a:noFill/>
        </p:spPr>
        <p:txBody>
          <a:bodyPr wrap="square" lIns="0" tIns="0" rIns="0" bIns="0" rtlCol="0" anchor="t"/>
          <a:lstStyle/>
          <a:p>
            <a:pPr marL="0" indent="0" algn="l">
              <a:lnSpc>
                <a:spcPts val="2750"/>
              </a:lnSpc>
              <a:buNone/>
            </a:pPr>
            <a:r>
              <a:rPr lang="en-US" sz="22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Bajo Crecimiento Exportador</a:t>
            </a:r>
            <a:endParaRPr lang="en-US" sz="2200" dirty="0">
              <a:solidFill>
                <a:srgbClr val="FFFF00"/>
              </a:solidFill>
            </a:endParaRPr>
          </a:p>
        </p:txBody>
      </p:sp>
      <p:sp>
        <p:nvSpPr>
          <p:cNvPr id="5" name="Text 3"/>
          <p:cNvSpPr/>
          <p:nvPr/>
        </p:nvSpPr>
        <p:spPr>
          <a:xfrm>
            <a:off x="1077039" y="3064669"/>
            <a:ext cx="3680103" cy="2298144"/>
          </a:xfrm>
          <a:prstGeom prst="rect">
            <a:avLst/>
          </a:prstGeom>
          <a:noFill/>
        </p:spPr>
        <p:txBody>
          <a:bodyPr wrap="square" lIns="0" tIns="0" rIns="0" bIns="0" rtlCol="0" anchor="t"/>
          <a:lstStyle/>
          <a:p>
            <a:pPr marL="0" indent="0" algn="l">
              <a:lnSpc>
                <a:spcPts val="3000"/>
              </a:lnSpc>
              <a:buNone/>
            </a:pPr>
            <a:r>
              <a:rPr lang="en-US" sz="18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Panamá se encuentra en el grupo de países con bajo o nulo crecimiento exportador según estudios del BID, lo que limita su capacidad de aprovechar mercados internacionales.</a:t>
            </a:r>
            <a:endParaRPr lang="en-US" sz="1850" dirty="0"/>
          </a:p>
        </p:txBody>
      </p:sp>
      <p:sp>
        <p:nvSpPr>
          <p:cNvPr id="6" name="Shape 4"/>
          <p:cNvSpPr/>
          <p:nvPr/>
        </p:nvSpPr>
        <p:spPr>
          <a:xfrm>
            <a:off x="5235773" y="1977866"/>
            <a:ext cx="4158734" cy="3655338"/>
          </a:xfrm>
          <a:prstGeom prst="roundRect">
            <a:avLst>
              <a:gd name="adj" fmla="val 982"/>
            </a:avLst>
          </a:prstGeom>
          <a:solidFill>
            <a:srgbClr val="315251"/>
          </a:solidFill>
        </p:spPr>
        <p:txBody>
          <a:bodyPr/>
          <a:lstStyle/>
          <a:p>
            <a:endParaRPr lang="es-ES_tradnl"/>
          </a:p>
        </p:txBody>
      </p:sp>
      <p:sp>
        <p:nvSpPr>
          <p:cNvPr id="7" name="Text 5"/>
          <p:cNvSpPr/>
          <p:nvPr/>
        </p:nvSpPr>
        <p:spPr>
          <a:xfrm>
            <a:off x="5475089" y="2217182"/>
            <a:ext cx="2816185" cy="351949"/>
          </a:xfrm>
          <a:prstGeom prst="rect">
            <a:avLst/>
          </a:prstGeom>
          <a:noFill/>
        </p:spPr>
        <p:txBody>
          <a:bodyPr wrap="none" lIns="0" tIns="0" rIns="0" bIns="0" rtlCol="0" anchor="t"/>
          <a:lstStyle/>
          <a:p>
            <a:pPr marL="0" indent="0" algn="l">
              <a:lnSpc>
                <a:spcPts val="2750"/>
              </a:lnSpc>
              <a:buNone/>
            </a:pPr>
            <a:r>
              <a:rPr lang="en-US" sz="22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Presiones Externas</a:t>
            </a:r>
            <a:endParaRPr lang="en-US" sz="2200" dirty="0">
              <a:solidFill>
                <a:srgbClr val="FFFF00"/>
              </a:solidFill>
            </a:endParaRPr>
          </a:p>
        </p:txBody>
      </p:sp>
      <p:sp>
        <p:nvSpPr>
          <p:cNvPr id="8" name="Text 6"/>
          <p:cNvSpPr/>
          <p:nvPr/>
        </p:nvSpPr>
        <p:spPr>
          <a:xfrm>
            <a:off x="5475089" y="2712720"/>
            <a:ext cx="3680103" cy="2681168"/>
          </a:xfrm>
          <a:prstGeom prst="rect">
            <a:avLst/>
          </a:prstGeom>
          <a:noFill/>
        </p:spPr>
        <p:txBody>
          <a:bodyPr wrap="square" lIns="0" tIns="0" rIns="0" bIns="0" rtlCol="0" anchor="t"/>
          <a:lstStyle/>
          <a:p>
            <a:pPr marL="0" indent="0" algn="l">
              <a:lnSpc>
                <a:spcPts val="3000"/>
              </a:lnSpc>
              <a:buNone/>
            </a:pPr>
            <a:r>
              <a:rPr lang="en-US" sz="18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Desde los años 70, expertos extranjeros han sugerido abandonar ciertos cultivos debido a costos no competitivos, sin ofrecer alternativas viables más allá de cultivos marginales como </a:t>
            </a: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el eneldo.</a:t>
            </a:r>
            <a:endParaRPr lang="en-US" sz="1850" dirty="0">
              <a:solidFill>
                <a:srgbClr val="FFFF00"/>
              </a:solidFill>
            </a:endParaRPr>
          </a:p>
        </p:txBody>
      </p:sp>
      <p:sp>
        <p:nvSpPr>
          <p:cNvPr id="9" name="Shape 7"/>
          <p:cNvSpPr/>
          <p:nvPr/>
        </p:nvSpPr>
        <p:spPr>
          <a:xfrm>
            <a:off x="9633823" y="1977866"/>
            <a:ext cx="4158734" cy="3655338"/>
          </a:xfrm>
          <a:prstGeom prst="roundRect">
            <a:avLst>
              <a:gd name="adj" fmla="val 982"/>
            </a:avLst>
          </a:prstGeom>
          <a:solidFill>
            <a:srgbClr val="315251"/>
          </a:solidFill>
        </p:spPr>
        <p:txBody>
          <a:bodyPr/>
          <a:lstStyle/>
          <a:p>
            <a:endParaRPr lang="es-ES_tradnl"/>
          </a:p>
        </p:txBody>
      </p:sp>
      <p:sp>
        <p:nvSpPr>
          <p:cNvPr id="10" name="Text 8"/>
          <p:cNvSpPr/>
          <p:nvPr/>
        </p:nvSpPr>
        <p:spPr>
          <a:xfrm>
            <a:off x="9873139" y="2217182"/>
            <a:ext cx="3675698" cy="351949"/>
          </a:xfrm>
          <a:prstGeom prst="rect">
            <a:avLst/>
          </a:prstGeom>
          <a:noFill/>
        </p:spPr>
        <p:txBody>
          <a:bodyPr wrap="none" lIns="0" tIns="0" rIns="0" bIns="0" rtlCol="0" anchor="t"/>
          <a:lstStyle/>
          <a:p>
            <a:pPr marL="0" indent="0" algn="l">
              <a:lnSpc>
                <a:spcPts val="2750"/>
              </a:lnSpc>
              <a:buNone/>
            </a:pPr>
            <a:r>
              <a:rPr lang="en-US" sz="22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Falta de Política a Largo Plazo</a:t>
            </a:r>
            <a:endParaRPr lang="en-US" sz="2200" dirty="0">
              <a:solidFill>
                <a:srgbClr val="FFFF00"/>
              </a:solidFill>
            </a:endParaRPr>
          </a:p>
        </p:txBody>
      </p:sp>
      <p:sp>
        <p:nvSpPr>
          <p:cNvPr id="11" name="Text 9"/>
          <p:cNvSpPr/>
          <p:nvPr/>
        </p:nvSpPr>
        <p:spPr>
          <a:xfrm>
            <a:off x="9873139" y="2712720"/>
            <a:ext cx="3680103" cy="2298144"/>
          </a:xfrm>
          <a:prstGeom prst="rect">
            <a:avLst/>
          </a:prstGeom>
          <a:noFill/>
        </p:spPr>
        <p:txBody>
          <a:bodyPr wrap="square" lIns="0" tIns="0" rIns="0" bIns="0" rtlCol="0" anchor="t"/>
          <a:lstStyle/>
          <a:p>
            <a:pPr marL="0" indent="0" algn="l">
              <a:lnSpc>
                <a:spcPts val="3000"/>
              </a:lnSpc>
              <a:buNone/>
            </a:pPr>
            <a:r>
              <a:rPr lang="en-US" sz="18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"Cuando no tienes como país una política de largo plazo bien clara y definida cualquier viento te desvía de un supuesto rumbo", evidenciando la necesidad de estrategias consistentes.</a:t>
            </a:r>
            <a:endParaRPr lang="en-US" sz="1850" dirty="0"/>
          </a:p>
        </p:txBody>
      </p:sp>
      <p:sp>
        <p:nvSpPr>
          <p:cNvPr id="12" name="Text 10"/>
          <p:cNvSpPr/>
          <p:nvPr/>
        </p:nvSpPr>
        <p:spPr>
          <a:xfrm>
            <a:off x="837724" y="5902404"/>
            <a:ext cx="12954952" cy="1532096"/>
          </a:xfrm>
          <a:prstGeom prst="rect">
            <a:avLst/>
          </a:prstGeom>
          <a:noFill/>
        </p:spPr>
        <p:txBody>
          <a:bodyPr wrap="square" lIns="0" tIns="0" rIns="0" bIns="0" rtlCol="0" anchor="t"/>
          <a:lstStyle/>
          <a:p>
            <a:pPr marL="0" indent="0" algn="l">
              <a:lnSpc>
                <a:spcPts val="3000"/>
              </a:lnSpc>
              <a:buNone/>
            </a:pPr>
            <a:r>
              <a:rPr lang="en-US" sz="18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experiencia histórica demuestra que sin una política agrícola coherente y de largo plazo, Panamá queda vulnerable a recomendaciones externas que no necesariamente responden a los intereses nacionales. El caso africano de la palma aceitera ilustra cómo las políticas pueden cambiar drásticamente según intereses externos, afectando la estabilidad productiva local.</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12694" y="649486"/>
            <a:ext cx="7491413" cy="1180386"/>
          </a:xfrm>
          <a:prstGeom prst="rect">
            <a:avLst/>
          </a:prstGeom>
          <a:noFill/>
        </p:spPr>
        <p:txBody>
          <a:bodyPr wrap="square" lIns="0" tIns="0" rIns="0" bIns="0" rtlCol="0" anchor="t"/>
          <a:lstStyle/>
          <a:p>
            <a:pPr marL="0" indent="0" algn="l">
              <a:lnSpc>
                <a:spcPts val="4600"/>
              </a:lnSpc>
              <a:buNone/>
            </a:pPr>
            <a:r>
              <a:rPr lang="en-US" sz="37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Conceptos Generales de los Aranceles</a:t>
            </a:r>
            <a:endParaRPr lang="en-US" sz="3700" b="1" dirty="0"/>
          </a:p>
        </p:txBody>
      </p:sp>
      <p:sp>
        <p:nvSpPr>
          <p:cNvPr id="4" name="Shape 1"/>
          <p:cNvSpPr/>
          <p:nvPr/>
        </p:nvSpPr>
        <p:spPr>
          <a:xfrm>
            <a:off x="6312694" y="2130862"/>
            <a:ext cx="451485" cy="451485"/>
          </a:xfrm>
          <a:prstGeom prst="roundRect">
            <a:avLst>
              <a:gd name="adj" fmla="val 6668"/>
            </a:avLst>
          </a:prstGeom>
          <a:solidFill>
            <a:srgbClr val="315251"/>
          </a:solidFill>
        </p:spPr>
        <p:txBody>
          <a:bodyPr/>
          <a:lstStyle/>
          <a:p>
            <a:endParaRPr lang="es-ES_tradnl"/>
          </a:p>
        </p:txBody>
      </p:sp>
      <p:pic>
        <p:nvPicPr>
          <p:cNvPr id="5" name="Image 1" descr="preencoded.png"/>
          <p:cNvPicPr>
            <a:picLocks noChangeAspect="1"/>
          </p:cNvPicPr>
          <p:nvPr/>
        </p:nvPicPr>
        <p:blipFill>
          <a:blip r:embed="rId2"/>
          <a:stretch>
            <a:fillRect/>
          </a:stretch>
        </p:blipFill>
        <p:spPr>
          <a:xfrm>
            <a:off x="6396811" y="2179558"/>
            <a:ext cx="283250" cy="354092"/>
          </a:xfrm>
          <a:prstGeom prst="rect">
            <a:avLst/>
          </a:prstGeom>
        </p:spPr>
      </p:pic>
      <p:sp>
        <p:nvSpPr>
          <p:cNvPr id="6" name="Text 2"/>
          <p:cNvSpPr/>
          <p:nvPr/>
        </p:nvSpPr>
        <p:spPr>
          <a:xfrm>
            <a:off x="6964799" y="2199799"/>
            <a:ext cx="2361009" cy="295037"/>
          </a:xfrm>
          <a:prstGeom prst="rect">
            <a:avLst/>
          </a:prstGeom>
          <a:noFill/>
        </p:spPr>
        <p:txBody>
          <a:bodyPr wrap="none" lIns="0" tIns="0" rIns="0" bIns="0" rtlCol="0" anchor="t"/>
          <a:lstStyle/>
          <a:p>
            <a:pPr marL="0" indent="0" algn="l">
              <a:lnSpc>
                <a:spcPts val="230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Protección Nacional</a:t>
            </a:r>
            <a:endParaRPr lang="en-US" sz="1850" dirty="0">
              <a:solidFill>
                <a:srgbClr val="FFFF00"/>
              </a:solidFill>
            </a:endParaRPr>
          </a:p>
        </p:txBody>
      </p:sp>
      <p:sp>
        <p:nvSpPr>
          <p:cNvPr id="7" name="Text 3"/>
          <p:cNvSpPr/>
          <p:nvPr/>
        </p:nvSpPr>
        <p:spPr>
          <a:xfrm>
            <a:off x="6964799" y="2615208"/>
            <a:ext cx="2968228" cy="1926669"/>
          </a:xfrm>
          <a:prstGeom prst="rect">
            <a:avLst/>
          </a:prstGeom>
          <a:noFill/>
        </p:spPr>
        <p:txBody>
          <a:bodyPr wrap="square" lIns="0" tIns="0" rIns="0" bIns="0" rtlCol="0" anchor="t"/>
          <a:lstStyle/>
          <a:p>
            <a:pPr marL="0" indent="0" algn="l">
              <a:lnSpc>
                <a:spcPts val="2500"/>
              </a:lnSpc>
              <a:buNone/>
            </a:pPr>
            <a:r>
              <a:rPr lang="en-US" sz="15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Impuesto que protege a productores nacionales, justificado temporalmente mientras se impulsa una reconversión agrícola o industrial.</a:t>
            </a:r>
            <a:endParaRPr lang="en-US" sz="1550" b="1" dirty="0"/>
          </a:p>
        </p:txBody>
      </p:sp>
      <p:sp>
        <p:nvSpPr>
          <p:cNvPr id="8" name="Shape 4"/>
          <p:cNvSpPr/>
          <p:nvPr/>
        </p:nvSpPr>
        <p:spPr>
          <a:xfrm>
            <a:off x="10183773" y="2130862"/>
            <a:ext cx="451485" cy="451485"/>
          </a:xfrm>
          <a:prstGeom prst="roundRect">
            <a:avLst>
              <a:gd name="adj" fmla="val 6668"/>
            </a:avLst>
          </a:prstGeom>
          <a:solidFill>
            <a:srgbClr val="315251"/>
          </a:solidFill>
        </p:spPr>
        <p:txBody>
          <a:bodyPr/>
          <a:lstStyle/>
          <a:p>
            <a:endParaRPr lang="es-ES_tradnl"/>
          </a:p>
        </p:txBody>
      </p:sp>
      <p:pic>
        <p:nvPicPr>
          <p:cNvPr id="9" name="Image 2" descr="preencoded.png"/>
          <p:cNvPicPr>
            <a:picLocks noChangeAspect="1"/>
          </p:cNvPicPr>
          <p:nvPr/>
        </p:nvPicPr>
        <p:blipFill>
          <a:blip r:embed="rId3"/>
          <a:stretch>
            <a:fillRect/>
          </a:stretch>
        </p:blipFill>
        <p:spPr>
          <a:xfrm>
            <a:off x="10267890" y="2179558"/>
            <a:ext cx="283250" cy="354092"/>
          </a:xfrm>
          <a:prstGeom prst="rect">
            <a:avLst/>
          </a:prstGeom>
        </p:spPr>
      </p:pic>
      <p:sp>
        <p:nvSpPr>
          <p:cNvPr id="10" name="Text 5"/>
          <p:cNvSpPr/>
          <p:nvPr/>
        </p:nvSpPr>
        <p:spPr>
          <a:xfrm>
            <a:off x="10835878" y="2199799"/>
            <a:ext cx="2361009" cy="295037"/>
          </a:xfrm>
          <a:prstGeom prst="rect">
            <a:avLst/>
          </a:prstGeom>
          <a:noFill/>
        </p:spPr>
        <p:txBody>
          <a:bodyPr wrap="none" lIns="0" tIns="0" rIns="0" bIns="0" rtlCol="0" anchor="t"/>
          <a:lstStyle/>
          <a:p>
            <a:pPr marL="0" indent="0" algn="l">
              <a:lnSpc>
                <a:spcPts val="230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Recaudación Estatal</a:t>
            </a:r>
            <a:endParaRPr lang="en-US" sz="1850" dirty="0">
              <a:solidFill>
                <a:srgbClr val="FFFF00"/>
              </a:solidFill>
            </a:endParaRPr>
          </a:p>
        </p:txBody>
      </p:sp>
      <p:sp>
        <p:nvSpPr>
          <p:cNvPr id="11" name="Text 6"/>
          <p:cNvSpPr/>
          <p:nvPr/>
        </p:nvSpPr>
        <p:spPr>
          <a:xfrm>
            <a:off x="10835878" y="2615208"/>
            <a:ext cx="2968228" cy="963335"/>
          </a:xfrm>
          <a:prstGeom prst="rect">
            <a:avLst/>
          </a:prstGeom>
          <a:noFill/>
        </p:spPr>
        <p:txBody>
          <a:bodyPr wrap="square" lIns="0" tIns="0" rIns="0" bIns="0" rtlCol="0" anchor="t"/>
          <a:lstStyle/>
          <a:p>
            <a:pPr marL="0" indent="0" algn="l">
              <a:lnSpc>
                <a:spcPts val="2500"/>
              </a:lnSpc>
              <a:buNone/>
            </a:pPr>
            <a:r>
              <a:rPr lang="en-US" sz="15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Genera ingresos para el Estado a través de impuestos sobre bienes importados.</a:t>
            </a:r>
            <a:endParaRPr lang="en-US" sz="1550" dirty="0"/>
          </a:p>
        </p:txBody>
      </p:sp>
      <p:sp>
        <p:nvSpPr>
          <p:cNvPr id="12" name="Shape 7"/>
          <p:cNvSpPr/>
          <p:nvPr/>
        </p:nvSpPr>
        <p:spPr>
          <a:xfrm>
            <a:off x="6312694" y="4943237"/>
            <a:ext cx="451485" cy="451485"/>
          </a:xfrm>
          <a:prstGeom prst="roundRect">
            <a:avLst>
              <a:gd name="adj" fmla="val 6668"/>
            </a:avLst>
          </a:prstGeom>
          <a:solidFill>
            <a:srgbClr val="315251"/>
          </a:solidFill>
        </p:spPr>
        <p:txBody>
          <a:bodyPr/>
          <a:lstStyle/>
          <a:p>
            <a:endParaRPr lang="es-ES_tradnl"/>
          </a:p>
        </p:txBody>
      </p:sp>
      <p:pic>
        <p:nvPicPr>
          <p:cNvPr id="13" name="Image 3" descr="preencoded.png"/>
          <p:cNvPicPr>
            <a:picLocks noChangeAspect="1"/>
          </p:cNvPicPr>
          <p:nvPr/>
        </p:nvPicPr>
        <p:blipFill>
          <a:blip r:embed="rId4"/>
          <a:stretch>
            <a:fillRect/>
          </a:stretch>
        </p:blipFill>
        <p:spPr>
          <a:xfrm>
            <a:off x="6396811" y="4991933"/>
            <a:ext cx="283250" cy="354092"/>
          </a:xfrm>
          <a:prstGeom prst="rect">
            <a:avLst/>
          </a:prstGeom>
        </p:spPr>
      </p:pic>
      <p:sp>
        <p:nvSpPr>
          <p:cNvPr id="14" name="Text 8"/>
          <p:cNvSpPr/>
          <p:nvPr/>
        </p:nvSpPr>
        <p:spPr>
          <a:xfrm>
            <a:off x="6964799" y="5012174"/>
            <a:ext cx="2361009" cy="295037"/>
          </a:xfrm>
          <a:prstGeom prst="rect">
            <a:avLst/>
          </a:prstGeom>
          <a:noFill/>
        </p:spPr>
        <p:txBody>
          <a:bodyPr wrap="none" lIns="0" tIns="0" rIns="0" bIns="0" rtlCol="0" anchor="t"/>
          <a:lstStyle/>
          <a:p>
            <a:pPr marL="0" indent="0" algn="l">
              <a:lnSpc>
                <a:spcPts val="230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Regulación Comercial</a:t>
            </a:r>
            <a:endParaRPr lang="en-US" sz="1850" dirty="0">
              <a:solidFill>
                <a:srgbClr val="FFFF00"/>
              </a:solidFill>
            </a:endParaRPr>
          </a:p>
        </p:txBody>
      </p:sp>
      <p:sp>
        <p:nvSpPr>
          <p:cNvPr id="15" name="Text 9"/>
          <p:cNvSpPr/>
          <p:nvPr/>
        </p:nvSpPr>
        <p:spPr>
          <a:xfrm>
            <a:off x="6964799" y="5427583"/>
            <a:ext cx="6839307" cy="642223"/>
          </a:xfrm>
          <a:prstGeom prst="rect">
            <a:avLst/>
          </a:prstGeom>
          <a:noFill/>
        </p:spPr>
        <p:txBody>
          <a:bodyPr wrap="square" lIns="0" tIns="0" rIns="0" bIns="0" rtlCol="0" anchor="t"/>
          <a:lstStyle/>
          <a:p>
            <a:pPr marL="0" indent="0" algn="l">
              <a:lnSpc>
                <a:spcPts val="2500"/>
              </a:lnSpc>
              <a:buNone/>
            </a:pPr>
            <a:r>
              <a:rPr lang="en-US" sz="15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Incentiva o desincentiva ciertas importaciones/exportaciones para equilibrar el comercio exterior.</a:t>
            </a:r>
            <a:endParaRPr lang="en-US" sz="1550" b="1" dirty="0"/>
          </a:p>
        </p:txBody>
      </p:sp>
      <p:sp>
        <p:nvSpPr>
          <p:cNvPr id="16" name="Text 10"/>
          <p:cNvSpPr/>
          <p:nvPr/>
        </p:nvSpPr>
        <p:spPr>
          <a:xfrm>
            <a:off x="6312694" y="6295549"/>
            <a:ext cx="7491413" cy="1284446"/>
          </a:xfrm>
          <a:prstGeom prst="rect">
            <a:avLst/>
          </a:prstGeom>
          <a:noFill/>
        </p:spPr>
        <p:txBody>
          <a:bodyPr wrap="square" lIns="0" tIns="0" rIns="0" bIns="0" rtlCol="0" anchor="t"/>
          <a:lstStyle/>
          <a:p>
            <a:pPr marL="0" indent="0" algn="l">
              <a:lnSpc>
                <a:spcPts val="2500"/>
              </a:lnSpc>
              <a:buNone/>
            </a:pPr>
            <a:r>
              <a:rPr lang="en-US" sz="15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En Panamá, las discusiones arancelarias se centran en dos vertientes principales: las Barreras ad valorem (por valor, monto fijo o combinación) y las Barreras No Arancelarias (cuotas, normas de origen, requisitos locales y licencias mediante normas técnicas y sanitarias).</a:t>
            </a:r>
            <a:endParaRPr lang="en-US" sz="155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24746" y="648057"/>
            <a:ext cx="9604653" cy="623887"/>
          </a:xfrm>
          <a:prstGeom prst="rect">
            <a:avLst/>
          </a:prstGeom>
          <a:noFill/>
        </p:spPr>
        <p:txBody>
          <a:bodyPr wrap="none" lIns="0" tIns="0" rIns="0" bIns="0" rtlCol="0" anchor="t"/>
          <a:lstStyle/>
          <a:p>
            <a:pPr marL="0" indent="0" algn="l">
              <a:lnSpc>
                <a:spcPts val="4900"/>
              </a:lnSpc>
              <a:buNone/>
            </a:pPr>
            <a:r>
              <a:rPr lang="en-US" sz="390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Estrategias Exitosas en el Sector Panameño</a:t>
            </a:r>
            <a:endParaRPr lang="en-US" sz="3900" dirty="0"/>
          </a:p>
        </p:txBody>
      </p:sp>
      <p:pic>
        <p:nvPicPr>
          <p:cNvPr id="3" name="Image 0" descr="preencoded.png"/>
          <p:cNvPicPr>
            <a:picLocks noChangeAspect="1"/>
          </p:cNvPicPr>
          <p:nvPr/>
        </p:nvPicPr>
        <p:blipFill>
          <a:blip r:embed="rId1"/>
          <a:stretch>
            <a:fillRect/>
          </a:stretch>
        </p:blipFill>
        <p:spPr>
          <a:xfrm>
            <a:off x="2998946" y="1696045"/>
            <a:ext cx="2141815" cy="1202412"/>
          </a:xfrm>
          <a:prstGeom prst="rect">
            <a:avLst/>
          </a:prstGeom>
        </p:spPr>
      </p:pic>
      <p:pic>
        <p:nvPicPr>
          <p:cNvPr id="4" name="Image 1" descr="preencoded.png"/>
          <p:cNvPicPr>
            <a:picLocks noChangeAspect="1"/>
          </p:cNvPicPr>
          <p:nvPr/>
        </p:nvPicPr>
        <p:blipFill>
          <a:blip r:embed="rId2"/>
          <a:stretch>
            <a:fillRect/>
          </a:stretch>
        </p:blipFill>
        <p:spPr>
          <a:xfrm>
            <a:off x="3920609" y="2259330"/>
            <a:ext cx="298252" cy="372785"/>
          </a:xfrm>
          <a:prstGeom prst="rect">
            <a:avLst/>
          </a:prstGeom>
        </p:spPr>
      </p:pic>
      <p:sp>
        <p:nvSpPr>
          <p:cNvPr id="5" name="Text 1"/>
          <p:cNvSpPr/>
          <p:nvPr/>
        </p:nvSpPr>
        <p:spPr>
          <a:xfrm>
            <a:off x="5352812" y="1908096"/>
            <a:ext cx="2550319" cy="311944"/>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Innovación Estratégica</a:t>
            </a:r>
            <a:endParaRPr lang="en-US" sz="1950" dirty="0">
              <a:solidFill>
                <a:srgbClr val="FFFF00"/>
              </a:solidFill>
            </a:endParaRPr>
          </a:p>
        </p:txBody>
      </p:sp>
      <p:sp>
        <p:nvSpPr>
          <p:cNvPr id="6" name="Text 2"/>
          <p:cNvSpPr/>
          <p:nvPr/>
        </p:nvSpPr>
        <p:spPr>
          <a:xfrm>
            <a:off x="5352812" y="2347198"/>
            <a:ext cx="5090517" cy="339209"/>
          </a:xfrm>
          <a:prstGeom prst="rect">
            <a:avLst/>
          </a:prstGeom>
          <a:noFill/>
        </p:spPr>
        <p:txBody>
          <a:bodyPr wrap="none" lIns="0" tIns="0" rIns="0" bIns="0" rtlCol="0" anchor="t"/>
          <a:lstStyle/>
          <a:p>
            <a:pPr marL="0" indent="0" algn="l">
              <a:lnSpc>
                <a:spcPts val="265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Aplicación inteligente de normas técnicas y sanitarias</a:t>
            </a:r>
            <a:endParaRPr lang="en-US" sz="1650" b="1" dirty="0"/>
          </a:p>
        </p:txBody>
      </p:sp>
      <p:sp>
        <p:nvSpPr>
          <p:cNvPr id="7" name="Shape 3"/>
          <p:cNvSpPr/>
          <p:nvPr/>
        </p:nvSpPr>
        <p:spPr>
          <a:xfrm>
            <a:off x="5193744" y="2915364"/>
            <a:ext cx="8558927" cy="11430"/>
          </a:xfrm>
          <a:prstGeom prst="roundRect">
            <a:avLst>
              <a:gd name="adj" fmla="val 278352"/>
            </a:avLst>
          </a:prstGeom>
          <a:solidFill>
            <a:srgbClr val="4A6B6A"/>
          </a:solidFill>
        </p:spPr>
        <p:txBody>
          <a:bodyPr/>
          <a:lstStyle/>
          <a:p>
            <a:endParaRPr lang="es-ES_tradnl"/>
          </a:p>
        </p:txBody>
      </p:sp>
      <p:pic>
        <p:nvPicPr>
          <p:cNvPr id="8" name="Image 2" descr="preencoded.png"/>
          <p:cNvPicPr>
            <a:picLocks noChangeAspect="1"/>
          </p:cNvPicPr>
          <p:nvPr/>
        </p:nvPicPr>
        <p:blipFill>
          <a:blip r:embed="rId3"/>
          <a:stretch>
            <a:fillRect/>
          </a:stretch>
        </p:blipFill>
        <p:spPr>
          <a:xfrm>
            <a:off x="1928098" y="2951440"/>
            <a:ext cx="4283631" cy="1202412"/>
          </a:xfrm>
          <a:prstGeom prst="rect">
            <a:avLst/>
          </a:prstGeom>
        </p:spPr>
      </p:pic>
      <p:pic>
        <p:nvPicPr>
          <p:cNvPr id="9" name="Image 3" descr="preencoded.png"/>
          <p:cNvPicPr>
            <a:picLocks noChangeAspect="1"/>
          </p:cNvPicPr>
          <p:nvPr/>
        </p:nvPicPr>
        <p:blipFill>
          <a:blip r:embed="rId4"/>
          <a:stretch>
            <a:fillRect/>
          </a:stretch>
        </p:blipFill>
        <p:spPr>
          <a:xfrm>
            <a:off x="3920728" y="3366254"/>
            <a:ext cx="298252" cy="372785"/>
          </a:xfrm>
          <a:prstGeom prst="rect">
            <a:avLst/>
          </a:prstGeom>
        </p:spPr>
      </p:pic>
      <p:sp>
        <p:nvSpPr>
          <p:cNvPr id="10" name="Text 4"/>
          <p:cNvSpPr/>
          <p:nvPr/>
        </p:nvSpPr>
        <p:spPr>
          <a:xfrm>
            <a:off x="6423779" y="3163491"/>
            <a:ext cx="2495312" cy="311944"/>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Normas de Origen</a:t>
            </a:r>
            <a:endParaRPr lang="en-US" sz="1950" dirty="0">
              <a:solidFill>
                <a:srgbClr val="FFFF00"/>
              </a:solidFill>
            </a:endParaRPr>
          </a:p>
        </p:txBody>
      </p:sp>
      <p:sp>
        <p:nvSpPr>
          <p:cNvPr id="11" name="Text 5"/>
          <p:cNvSpPr/>
          <p:nvPr/>
        </p:nvSpPr>
        <p:spPr>
          <a:xfrm>
            <a:off x="6423779" y="3602593"/>
            <a:ext cx="4697016" cy="339209"/>
          </a:xfrm>
          <a:prstGeom prst="rect">
            <a:avLst/>
          </a:prstGeom>
          <a:noFill/>
        </p:spPr>
        <p:txBody>
          <a:bodyPr wrap="none" lIns="0" tIns="0" rIns="0" bIns="0" rtlCol="0" anchor="t"/>
          <a:lstStyle/>
          <a:p>
            <a:pPr marL="0" indent="0" algn="l">
              <a:lnSpc>
                <a:spcPts val="265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Implementación de requisitos locales específicos</a:t>
            </a:r>
            <a:endParaRPr lang="en-US" sz="1650" b="1" dirty="0"/>
          </a:p>
        </p:txBody>
      </p:sp>
      <p:sp>
        <p:nvSpPr>
          <p:cNvPr id="12" name="Shape 6"/>
          <p:cNvSpPr/>
          <p:nvPr/>
        </p:nvSpPr>
        <p:spPr>
          <a:xfrm>
            <a:off x="6264712" y="4170759"/>
            <a:ext cx="7487960" cy="11430"/>
          </a:xfrm>
          <a:prstGeom prst="roundRect">
            <a:avLst>
              <a:gd name="adj" fmla="val 278352"/>
            </a:avLst>
          </a:prstGeom>
          <a:solidFill>
            <a:srgbClr val="4A6B6A"/>
          </a:solidFill>
        </p:spPr>
        <p:txBody>
          <a:bodyPr/>
          <a:lstStyle/>
          <a:p>
            <a:endParaRPr lang="es-ES_tradnl"/>
          </a:p>
        </p:txBody>
      </p:sp>
      <p:pic>
        <p:nvPicPr>
          <p:cNvPr id="13" name="Image 4" descr="preencoded.png"/>
          <p:cNvPicPr>
            <a:picLocks noChangeAspect="1"/>
          </p:cNvPicPr>
          <p:nvPr/>
        </p:nvPicPr>
        <p:blipFill>
          <a:blip r:embed="rId5"/>
          <a:stretch>
            <a:fillRect/>
          </a:stretch>
        </p:blipFill>
        <p:spPr>
          <a:xfrm>
            <a:off x="857131" y="4206835"/>
            <a:ext cx="6425446" cy="1202412"/>
          </a:xfrm>
          <a:prstGeom prst="rect">
            <a:avLst/>
          </a:prstGeom>
        </p:spPr>
      </p:pic>
      <p:pic>
        <p:nvPicPr>
          <p:cNvPr id="14" name="Image 5" descr="preencoded.png"/>
          <p:cNvPicPr>
            <a:picLocks noChangeAspect="1"/>
          </p:cNvPicPr>
          <p:nvPr/>
        </p:nvPicPr>
        <p:blipFill>
          <a:blip r:embed="rId6"/>
          <a:stretch>
            <a:fillRect/>
          </a:stretch>
        </p:blipFill>
        <p:spPr>
          <a:xfrm>
            <a:off x="3920609" y="4621649"/>
            <a:ext cx="298252" cy="372785"/>
          </a:xfrm>
          <a:prstGeom prst="rect">
            <a:avLst/>
          </a:prstGeom>
        </p:spPr>
      </p:pic>
      <p:sp>
        <p:nvSpPr>
          <p:cNvPr id="15" name="Text 7"/>
          <p:cNvSpPr/>
          <p:nvPr/>
        </p:nvSpPr>
        <p:spPr>
          <a:xfrm>
            <a:off x="7494627" y="4418886"/>
            <a:ext cx="2769037" cy="311944"/>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Barreras No Arancelarias</a:t>
            </a:r>
            <a:endParaRPr lang="en-US" sz="1950" dirty="0">
              <a:solidFill>
                <a:srgbClr val="FFFF00"/>
              </a:solidFill>
            </a:endParaRPr>
          </a:p>
        </p:txBody>
      </p:sp>
      <p:sp>
        <p:nvSpPr>
          <p:cNvPr id="16" name="Text 8"/>
          <p:cNvSpPr/>
          <p:nvPr/>
        </p:nvSpPr>
        <p:spPr>
          <a:xfrm>
            <a:off x="7494627" y="4857988"/>
            <a:ext cx="4204216" cy="339209"/>
          </a:xfrm>
          <a:prstGeom prst="rect">
            <a:avLst/>
          </a:prstGeom>
          <a:noFill/>
        </p:spPr>
        <p:txBody>
          <a:bodyPr wrap="none" lIns="0" tIns="0" rIns="0" bIns="0" rtlCol="0" anchor="t"/>
          <a:lstStyle/>
          <a:p>
            <a:pPr marL="0" indent="0" algn="l">
              <a:lnSpc>
                <a:spcPts val="265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Base fundamental para protección temporal</a:t>
            </a:r>
            <a:endParaRPr lang="en-US" sz="1650" b="1" dirty="0"/>
          </a:p>
        </p:txBody>
      </p:sp>
      <p:sp>
        <p:nvSpPr>
          <p:cNvPr id="17" name="Text 9"/>
          <p:cNvSpPr/>
          <p:nvPr/>
        </p:nvSpPr>
        <p:spPr>
          <a:xfrm>
            <a:off x="824746" y="5647849"/>
            <a:ext cx="12980908" cy="1017627"/>
          </a:xfrm>
          <a:prstGeom prst="rect">
            <a:avLst/>
          </a:prstGeom>
          <a:noFill/>
        </p:spPr>
        <p:txBody>
          <a:bodyPr wrap="square" lIns="0" tIns="0" rIns="0" bIns="0" rtlCol="0" anchor="t"/>
          <a:lstStyle/>
          <a:p>
            <a:pPr marL="0" indent="0" algn="l">
              <a:lnSpc>
                <a:spcPts val="265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genialidad de los productores de papa y cebolla de Panamá está en haber aprendido a utilizar las barreras no arancelarias, tal cual también nos las aplica EEUU en la pechuga de pollos, y ha de servir de ejemplo para otros rubros mientras hagamos la reconversión tecnológica."</a:t>
            </a:r>
            <a:endParaRPr lang="en-US" sz="1650" b="1" dirty="0"/>
          </a:p>
        </p:txBody>
      </p:sp>
      <p:sp>
        <p:nvSpPr>
          <p:cNvPr id="18" name="Text 10"/>
          <p:cNvSpPr/>
          <p:nvPr/>
        </p:nvSpPr>
        <p:spPr>
          <a:xfrm>
            <a:off x="824746" y="6904077"/>
            <a:ext cx="12980908" cy="678418"/>
          </a:xfrm>
          <a:prstGeom prst="rect">
            <a:avLst/>
          </a:prstGeom>
          <a:noFill/>
        </p:spPr>
        <p:txBody>
          <a:bodyPr wrap="square" lIns="0" tIns="0" rIns="0" bIns="0" rtlCol="0" anchor="t"/>
          <a:lstStyle/>
          <a:p>
            <a:pPr marL="0" indent="0" algn="l">
              <a:lnSpc>
                <a:spcPts val="265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Este enfoque estratégico permite a los productores panameños proteger sus mercados mientras desarrollan capacidades competitivas, demostrando que la aplicación inteligente de mecanismos comerciales puede beneficiar al sector agrícola nacional.</a:t>
            </a:r>
            <a:endParaRPr lang="en-US" sz="165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32338"/>
          </a:xfrm>
          <a:prstGeom prst="rect">
            <a:avLst/>
          </a:prstGeom>
        </p:spPr>
      </p:pic>
      <p:sp>
        <p:nvSpPr>
          <p:cNvPr id="3" name="Text 0"/>
          <p:cNvSpPr/>
          <p:nvPr/>
        </p:nvSpPr>
        <p:spPr>
          <a:xfrm>
            <a:off x="6317218" y="652820"/>
            <a:ext cx="7482364" cy="1047274"/>
          </a:xfrm>
          <a:prstGeom prst="rect">
            <a:avLst/>
          </a:prstGeom>
          <a:noFill/>
        </p:spPr>
        <p:txBody>
          <a:bodyPr wrap="square" lIns="0" tIns="0" rIns="0" bIns="0" rtlCol="0" anchor="t"/>
          <a:lstStyle/>
          <a:p>
            <a:pPr marL="0" indent="0" algn="l">
              <a:lnSpc>
                <a:spcPts val="4100"/>
              </a:lnSpc>
              <a:buNone/>
            </a:pPr>
            <a:r>
              <a:rPr lang="en-US" sz="325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Consecuencias de la Falta de Negociación</a:t>
            </a:r>
            <a:endParaRPr lang="en-US" sz="3250" dirty="0"/>
          </a:p>
        </p:txBody>
      </p:sp>
      <p:pic>
        <p:nvPicPr>
          <p:cNvPr id="4" name="Image 1" descr="preencoded.png"/>
          <p:cNvPicPr>
            <a:picLocks noChangeAspect="1"/>
          </p:cNvPicPr>
          <p:nvPr/>
        </p:nvPicPr>
        <p:blipFill>
          <a:blip r:embed="rId2"/>
          <a:stretch>
            <a:fillRect/>
          </a:stretch>
        </p:blipFill>
        <p:spPr>
          <a:xfrm>
            <a:off x="6317218" y="1967151"/>
            <a:ext cx="890230" cy="1068229"/>
          </a:xfrm>
          <a:prstGeom prst="rect">
            <a:avLst/>
          </a:prstGeom>
        </p:spPr>
      </p:pic>
      <p:sp>
        <p:nvSpPr>
          <p:cNvPr id="5" name="Text 1"/>
          <p:cNvSpPr/>
          <p:nvPr/>
        </p:nvSpPr>
        <p:spPr>
          <a:xfrm>
            <a:off x="7474506" y="2145149"/>
            <a:ext cx="3317438" cy="261699"/>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Aumento de tensiones comerciales</a:t>
            </a:r>
            <a:endParaRPr lang="en-US" sz="1600" dirty="0">
              <a:solidFill>
                <a:srgbClr val="FFFF00"/>
              </a:solidFill>
            </a:endParaRPr>
          </a:p>
        </p:txBody>
      </p:sp>
      <p:sp>
        <p:nvSpPr>
          <p:cNvPr id="6" name="Text 2"/>
          <p:cNvSpPr/>
          <p:nvPr/>
        </p:nvSpPr>
        <p:spPr>
          <a:xfrm>
            <a:off x="7474506" y="2513648"/>
            <a:ext cx="6325076" cy="284798"/>
          </a:xfrm>
          <a:prstGeom prst="rect">
            <a:avLst/>
          </a:prstGeom>
          <a:noFill/>
        </p:spPr>
        <p:txBody>
          <a:bodyPr wrap="none" lIns="0" tIns="0" rIns="0" bIns="0" rtlCol="0" anchor="t"/>
          <a:lstStyle/>
          <a:p>
            <a:pPr marL="0" indent="0" algn="l">
              <a:lnSpc>
                <a:spcPts val="22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Deterioro de las relaciones diplomáticas y económicas entre países</a:t>
            </a:r>
            <a:endParaRPr lang="en-US" sz="1400" b="1" dirty="0"/>
          </a:p>
        </p:txBody>
      </p:sp>
      <p:pic>
        <p:nvPicPr>
          <p:cNvPr id="7" name="Image 2" descr="preencoded.png"/>
          <p:cNvPicPr>
            <a:picLocks noChangeAspect="1"/>
          </p:cNvPicPr>
          <p:nvPr/>
        </p:nvPicPr>
        <p:blipFill>
          <a:blip r:embed="rId3"/>
          <a:stretch>
            <a:fillRect/>
          </a:stretch>
        </p:blipFill>
        <p:spPr>
          <a:xfrm>
            <a:off x="6317218" y="3035379"/>
            <a:ext cx="890230" cy="1068229"/>
          </a:xfrm>
          <a:prstGeom prst="rect">
            <a:avLst/>
          </a:prstGeom>
        </p:spPr>
      </p:pic>
      <p:sp>
        <p:nvSpPr>
          <p:cNvPr id="8" name="Text 3"/>
          <p:cNvSpPr/>
          <p:nvPr/>
        </p:nvSpPr>
        <p:spPr>
          <a:xfrm>
            <a:off x="7474506" y="3213378"/>
            <a:ext cx="3121343" cy="261699"/>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Reducción del comercio bilateral</a:t>
            </a:r>
            <a:endParaRPr lang="en-US" sz="1600" dirty="0">
              <a:solidFill>
                <a:srgbClr val="FFFF00"/>
              </a:solidFill>
            </a:endParaRPr>
          </a:p>
        </p:txBody>
      </p:sp>
      <p:sp>
        <p:nvSpPr>
          <p:cNvPr id="9" name="Text 4"/>
          <p:cNvSpPr/>
          <p:nvPr/>
        </p:nvSpPr>
        <p:spPr>
          <a:xfrm>
            <a:off x="7474506" y="3581876"/>
            <a:ext cx="6325076" cy="284798"/>
          </a:xfrm>
          <a:prstGeom prst="rect">
            <a:avLst/>
          </a:prstGeom>
          <a:noFill/>
        </p:spPr>
        <p:txBody>
          <a:bodyPr wrap="none" lIns="0" tIns="0" rIns="0" bIns="0" rtlCol="0" anchor="t"/>
          <a:lstStyle/>
          <a:p>
            <a:pPr marL="0" indent="0" algn="l">
              <a:lnSpc>
                <a:spcPts val="22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Disminución en volumen y valor de intercambios comerciales</a:t>
            </a:r>
            <a:endParaRPr lang="en-US" sz="1400" b="1" dirty="0"/>
          </a:p>
        </p:txBody>
      </p:sp>
      <p:pic>
        <p:nvPicPr>
          <p:cNvPr id="10" name="Image 3" descr="preencoded.png"/>
          <p:cNvPicPr>
            <a:picLocks noChangeAspect="1"/>
          </p:cNvPicPr>
          <p:nvPr/>
        </p:nvPicPr>
        <p:blipFill>
          <a:blip r:embed="rId4"/>
          <a:stretch>
            <a:fillRect/>
          </a:stretch>
        </p:blipFill>
        <p:spPr>
          <a:xfrm>
            <a:off x="6317218" y="4103608"/>
            <a:ext cx="890230" cy="1068229"/>
          </a:xfrm>
          <a:prstGeom prst="rect">
            <a:avLst/>
          </a:prstGeom>
        </p:spPr>
      </p:pic>
      <p:sp>
        <p:nvSpPr>
          <p:cNvPr id="11" name="Text 5"/>
          <p:cNvSpPr/>
          <p:nvPr/>
        </p:nvSpPr>
        <p:spPr>
          <a:xfrm>
            <a:off x="7474506" y="4281607"/>
            <a:ext cx="2912626" cy="261699"/>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Pérdida para los consumidores</a:t>
            </a:r>
            <a:endParaRPr lang="en-US" sz="1600" dirty="0">
              <a:solidFill>
                <a:srgbClr val="FFFF00"/>
              </a:solidFill>
            </a:endParaRPr>
          </a:p>
        </p:txBody>
      </p:sp>
      <p:sp>
        <p:nvSpPr>
          <p:cNvPr id="12" name="Text 6"/>
          <p:cNvSpPr/>
          <p:nvPr/>
        </p:nvSpPr>
        <p:spPr>
          <a:xfrm>
            <a:off x="7474506" y="4650105"/>
            <a:ext cx="6325076" cy="284798"/>
          </a:xfrm>
          <a:prstGeom prst="rect">
            <a:avLst/>
          </a:prstGeom>
          <a:noFill/>
        </p:spPr>
        <p:txBody>
          <a:bodyPr wrap="none" lIns="0" tIns="0" rIns="0" bIns="0" rtlCol="0" anchor="t"/>
          <a:lstStyle/>
          <a:p>
            <a:pPr marL="0" indent="0" algn="l">
              <a:lnSpc>
                <a:spcPts val="22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Incremento de precios y reducción de opciones en el mercado</a:t>
            </a:r>
            <a:endParaRPr lang="en-US" sz="1400" b="1" dirty="0"/>
          </a:p>
        </p:txBody>
      </p:sp>
      <p:pic>
        <p:nvPicPr>
          <p:cNvPr id="13" name="Image 4" descr="preencoded.png"/>
          <p:cNvPicPr>
            <a:picLocks noChangeAspect="1"/>
          </p:cNvPicPr>
          <p:nvPr/>
        </p:nvPicPr>
        <p:blipFill>
          <a:blip r:embed="rId5"/>
          <a:stretch>
            <a:fillRect/>
          </a:stretch>
        </p:blipFill>
        <p:spPr>
          <a:xfrm>
            <a:off x="6317218" y="5171837"/>
            <a:ext cx="890230" cy="1068229"/>
          </a:xfrm>
          <a:prstGeom prst="rect">
            <a:avLst/>
          </a:prstGeom>
        </p:spPr>
      </p:pic>
      <p:sp>
        <p:nvSpPr>
          <p:cNvPr id="14" name="Text 7"/>
          <p:cNvSpPr/>
          <p:nvPr/>
        </p:nvSpPr>
        <p:spPr>
          <a:xfrm>
            <a:off x="7474506" y="5349835"/>
            <a:ext cx="3551873" cy="261699"/>
          </a:xfrm>
          <a:prstGeom prst="rect">
            <a:avLst/>
          </a:prstGeom>
          <a:noFill/>
        </p:spPr>
        <p:txBody>
          <a:bodyPr wrap="none" lIns="0" tIns="0" rIns="0" bIns="0" rtlCol="0" anchor="t"/>
          <a:lstStyle/>
          <a:p>
            <a:pPr marL="0" indent="0" algn="l">
              <a:lnSpc>
                <a:spcPts val="2050"/>
              </a:lnSpc>
              <a:buNone/>
            </a:pPr>
            <a:r>
              <a:rPr lang="en-US" sz="16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Impacto negativo en cadenas de valor</a:t>
            </a:r>
            <a:endParaRPr lang="en-US" sz="1600" dirty="0">
              <a:solidFill>
                <a:srgbClr val="FFFF00"/>
              </a:solidFill>
            </a:endParaRPr>
          </a:p>
        </p:txBody>
      </p:sp>
      <p:sp>
        <p:nvSpPr>
          <p:cNvPr id="15" name="Text 8"/>
          <p:cNvSpPr/>
          <p:nvPr/>
        </p:nvSpPr>
        <p:spPr>
          <a:xfrm>
            <a:off x="7474506" y="5718334"/>
            <a:ext cx="6325076" cy="284798"/>
          </a:xfrm>
          <a:prstGeom prst="rect">
            <a:avLst/>
          </a:prstGeom>
          <a:noFill/>
        </p:spPr>
        <p:txBody>
          <a:bodyPr wrap="none" lIns="0" tIns="0" rIns="0" bIns="0" rtlCol="0" anchor="t"/>
          <a:lstStyle/>
          <a:p>
            <a:pPr marL="0" indent="0" algn="l">
              <a:lnSpc>
                <a:spcPts val="22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Interrupción de procesos productivos integrados internacionalmente</a:t>
            </a:r>
            <a:endParaRPr lang="en-US" sz="1400" b="1" dirty="0"/>
          </a:p>
        </p:txBody>
      </p:sp>
      <p:sp>
        <p:nvSpPr>
          <p:cNvPr id="16" name="Text 9"/>
          <p:cNvSpPr/>
          <p:nvPr/>
        </p:nvSpPr>
        <p:spPr>
          <a:xfrm>
            <a:off x="6317218" y="6440329"/>
            <a:ext cx="7482364" cy="1139190"/>
          </a:xfrm>
          <a:prstGeom prst="rect">
            <a:avLst/>
          </a:prstGeom>
          <a:noFill/>
        </p:spPr>
        <p:txBody>
          <a:bodyPr wrap="square" lIns="0" tIns="0" rIns="0" bIns="0" rtlCol="0" anchor="t"/>
          <a:lstStyle/>
          <a:p>
            <a:pPr marL="0" indent="0" algn="l">
              <a:lnSpc>
                <a:spcPts val="2200"/>
              </a:lnSpc>
              <a:buNone/>
            </a:pPr>
            <a:r>
              <a:rPr lang="en-US" sz="14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Cuando los países imponen aranceles de forma unilateral, como la reciente medida de Estados Unidos de incrementar un 10% los aranceles a partir de marzo de 2025, se generan efectos negativos en cascada que afectan tanto a productores como a consumidores, distorsionando la competencia y creando ineficiencias en los mercados.</a:t>
            </a:r>
            <a:endParaRPr lang="en-US" sz="14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683419"/>
            <a:ext cx="9463087" cy="598408"/>
          </a:xfrm>
          <a:prstGeom prst="rect">
            <a:avLst/>
          </a:prstGeom>
          <a:noFill/>
        </p:spPr>
        <p:txBody>
          <a:bodyPr wrap="none" lIns="0" tIns="0" rIns="0" bIns="0" rtlCol="0" anchor="t"/>
          <a:lstStyle/>
          <a:p>
            <a:pPr marL="0" indent="0" algn="l">
              <a:lnSpc>
                <a:spcPts val="4700"/>
              </a:lnSpc>
              <a:buNone/>
            </a:pPr>
            <a:r>
              <a:rPr lang="en-US" sz="375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Evolución Reciente de Políticas Arancelarias</a:t>
            </a:r>
            <a:endParaRPr lang="en-US" sz="3750" dirty="0"/>
          </a:p>
        </p:txBody>
      </p:sp>
      <p:sp>
        <p:nvSpPr>
          <p:cNvPr id="3" name="Shape 1"/>
          <p:cNvSpPr/>
          <p:nvPr/>
        </p:nvSpPr>
        <p:spPr>
          <a:xfrm>
            <a:off x="837724" y="3574733"/>
            <a:ext cx="12954952" cy="22860"/>
          </a:xfrm>
          <a:prstGeom prst="roundRect">
            <a:avLst>
              <a:gd name="adj" fmla="val 133513"/>
            </a:avLst>
          </a:prstGeom>
          <a:solidFill>
            <a:srgbClr val="4A6B6A"/>
          </a:solidFill>
        </p:spPr>
        <p:txBody>
          <a:bodyPr/>
          <a:lstStyle/>
          <a:p>
            <a:endParaRPr lang="es-ES_tradnl"/>
          </a:p>
        </p:txBody>
      </p:sp>
      <p:sp>
        <p:nvSpPr>
          <p:cNvPr id="4" name="Shape 2"/>
          <p:cNvSpPr/>
          <p:nvPr/>
        </p:nvSpPr>
        <p:spPr>
          <a:xfrm>
            <a:off x="4001333" y="2964478"/>
            <a:ext cx="22860" cy="610314"/>
          </a:xfrm>
          <a:prstGeom prst="roundRect">
            <a:avLst>
              <a:gd name="adj" fmla="val 133513"/>
            </a:avLst>
          </a:prstGeom>
          <a:solidFill>
            <a:srgbClr val="4A6B6A"/>
          </a:solidFill>
        </p:spPr>
        <p:txBody>
          <a:bodyPr/>
          <a:lstStyle/>
          <a:p>
            <a:endParaRPr lang="es-ES_tradnl"/>
          </a:p>
        </p:txBody>
      </p:sp>
      <p:sp>
        <p:nvSpPr>
          <p:cNvPr id="5" name="Shape 3"/>
          <p:cNvSpPr/>
          <p:nvPr/>
        </p:nvSpPr>
        <p:spPr>
          <a:xfrm>
            <a:off x="3783925" y="3345835"/>
            <a:ext cx="457795" cy="457795"/>
          </a:xfrm>
          <a:prstGeom prst="roundRect">
            <a:avLst>
              <a:gd name="adj" fmla="val 6667"/>
            </a:avLst>
          </a:prstGeom>
          <a:solidFill>
            <a:srgbClr val="315251"/>
          </a:solidFill>
        </p:spPr>
        <p:txBody>
          <a:bodyPr/>
          <a:lstStyle/>
          <a:p>
            <a:endParaRPr lang="es-ES_tradnl"/>
          </a:p>
        </p:txBody>
      </p:sp>
      <p:sp>
        <p:nvSpPr>
          <p:cNvPr id="6" name="Text 4"/>
          <p:cNvSpPr/>
          <p:nvPr/>
        </p:nvSpPr>
        <p:spPr>
          <a:xfrm>
            <a:off x="3869174" y="3395186"/>
            <a:ext cx="287179" cy="358973"/>
          </a:xfrm>
          <a:prstGeom prst="rect">
            <a:avLst/>
          </a:prstGeom>
          <a:noFill/>
        </p:spPr>
        <p:txBody>
          <a:bodyPr wrap="none" lIns="0" tIns="0" rIns="0" bIns="0" rtlCol="0" anchor="t"/>
          <a:lstStyle/>
          <a:p>
            <a:pPr marL="0" indent="0" algn="ctr">
              <a:lnSpc>
                <a:spcPts val="2250"/>
              </a:lnSpc>
              <a:buNone/>
            </a:pPr>
            <a:r>
              <a:rPr lang="en-US" sz="22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1</a:t>
            </a:r>
            <a:endParaRPr lang="en-US" sz="2250" dirty="0"/>
          </a:p>
        </p:txBody>
      </p:sp>
      <p:sp>
        <p:nvSpPr>
          <p:cNvPr id="7" name="Text 5"/>
          <p:cNvSpPr/>
          <p:nvPr/>
        </p:nvSpPr>
        <p:spPr>
          <a:xfrm>
            <a:off x="2815947" y="1688663"/>
            <a:ext cx="2393752" cy="299204"/>
          </a:xfrm>
          <a:prstGeom prst="rect">
            <a:avLst/>
          </a:prstGeom>
          <a:noFill/>
        </p:spPr>
        <p:txBody>
          <a:bodyPr wrap="none" lIns="0" tIns="0" rIns="0" bIns="0" rtlCol="0" anchor="t"/>
          <a:lstStyle/>
          <a:p>
            <a:pPr marL="0" indent="0" algn="ctr">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Era de Globalización</a:t>
            </a:r>
            <a:endParaRPr lang="en-US" sz="1850" dirty="0">
              <a:solidFill>
                <a:srgbClr val="FFFF00"/>
              </a:solidFill>
            </a:endParaRPr>
          </a:p>
        </p:txBody>
      </p:sp>
      <p:sp>
        <p:nvSpPr>
          <p:cNvPr id="8" name="Text 6"/>
          <p:cNvSpPr/>
          <p:nvPr/>
        </p:nvSpPr>
        <p:spPr>
          <a:xfrm>
            <a:off x="1041083" y="2109907"/>
            <a:ext cx="5943600" cy="651034"/>
          </a:xfrm>
          <a:prstGeom prst="rect">
            <a:avLst/>
          </a:prstGeom>
          <a:noFill/>
        </p:spPr>
        <p:txBody>
          <a:bodyPr wrap="square" lIns="0" tIns="0" rIns="0" bIns="0" rtlCol="0" anchor="t"/>
          <a:lstStyle/>
          <a:p>
            <a:pPr marL="0" indent="0" algn="ctr">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Comercio mundial abierto con reducción progresiva de barreras comerciales</a:t>
            </a:r>
            <a:endParaRPr lang="en-US" sz="1600" b="1" dirty="0"/>
          </a:p>
        </p:txBody>
      </p:sp>
      <p:sp>
        <p:nvSpPr>
          <p:cNvPr id="9" name="Shape 7"/>
          <p:cNvSpPr/>
          <p:nvPr/>
        </p:nvSpPr>
        <p:spPr>
          <a:xfrm>
            <a:off x="7303651" y="3574673"/>
            <a:ext cx="22860" cy="610314"/>
          </a:xfrm>
          <a:prstGeom prst="roundRect">
            <a:avLst>
              <a:gd name="adj" fmla="val 133513"/>
            </a:avLst>
          </a:prstGeom>
          <a:solidFill>
            <a:srgbClr val="4A6B6A"/>
          </a:solidFill>
        </p:spPr>
        <p:txBody>
          <a:bodyPr/>
          <a:lstStyle/>
          <a:p>
            <a:endParaRPr lang="es-ES_tradnl"/>
          </a:p>
        </p:txBody>
      </p:sp>
      <p:sp>
        <p:nvSpPr>
          <p:cNvPr id="10" name="Shape 8"/>
          <p:cNvSpPr/>
          <p:nvPr/>
        </p:nvSpPr>
        <p:spPr>
          <a:xfrm>
            <a:off x="7086243" y="3345835"/>
            <a:ext cx="457795" cy="457795"/>
          </a:xfrm>
          <a:prstGeom prst="roundRect">
            <a:avLst>
              <a:gd name="adj" fmla="val 6667"/>
            </a:avLst>
          </a:prstGeom>
          <a:solidFill>
            <a:srgbClr val="315251"/>
          </a:solidFill>
        </p:spPr>
        <p:txBody>
          <a:bodyPr/>
          <a:lstStyle/>
          <a:p>
            <a:endParaRPr lang="es-ES_tradnl"/>
          </a:p>
        </p:txBody>
      </p:sp>
      <p:sp>
        <p:nvSpPr>
          <p:cNvPr id="11" name="Text 9"/>
          <p:cNvSpPr/>
          <p:nvPr/>
        </p:nvSpPr>
        <p:spPr>
          <a:xfrm>
            <a:off x="7171492" y="3395186"/>
            <a:ext cx="287179" cy="358973"/>
          </a:xfrm>
          <a:prstGeom prst="rect">
            <a:avLst/>
          </a:prstGeom>
          <a:noFill/>
        </p:spPr>
        <p:txBody>
          <a:bodyPr wrap="none" lIns="0" tIns="0" rIns="0" bIns="0" rtlCol="0" anchor="t"/>
          <a:lstStyle/>
          <a:p>
            <a:pPr marL="0" indent="0" algn="ctr">
              <a:lnSpc>
                <a:spcPts val="2250"/>
              </a:lnSpc>
              <a:buNone/>
            </a:pPr>
            <a:r>
              <a:rPr lang="en-US" sz="22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2</a:t>
            </a:r>
            <a:endParaRPr lang="en-US" sz="2250" dirty="0"/>
          </a:p>
        </p:txBody>
      </p:sp>
      <p:sp>
        <p:nvSpPr>
          <p:cNvPr id="12" name="Text 10"/>
          <p:cNvSpPr/>
          <p:nvPr/>
        </p:nvSpPr>
        <p:spPr>
          <a:xfrm>
            <a:off x="5896689" y="4388525"/>
            <a:ext cx="2836902" cy="299204"/>
          </a:xfrm>
          <a:prstGeom prst="rect">
            <a:avLst/>
          </a:prstGeom>
          <a:noFill/>
        </p:spPr>
        <p:txBody>
          <a:bodyPr wrap="none" lIns="0" tIns="0" rIns="0" bIns="0" rtlCol="0" anchor="t"/>
          <a:lstStyle/>
          <a:p>
            <a:pPr marL="0" indent="0" algn="ctr">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Proteccionismo Renovado</a:t>
            </a:r>
            <a:endParaRPr lang="en-US" sz="1850" dirty="0">
              <a:solidFill>
                <a:srgbClr val="FFFF00"/>
              </a:solidFill>
            </a:endParaRPr>
          </a:p>
        </p:txBody>
      </p:sp>
      <p:sp>
        <p:nvSpPr>
          <p:cNvPr id="13" name="Text 11"/>
          <p:cNvSpPr/>
          <p:nvPr/>
        </p:nvSpPr>
        <p:spPr>
          <a:xfrm>
            <a:off x="4343400" y="4809768"/>
            <a:ext cx="5943600" cy="651034"/>
          </a:xfrm>
          <a:prstGeom prst="rect">
            <a:avLst/>
          </a:prstGeom>
          <a:noFill/>
        </p:spPr>
        <p:txBody>
          <a:bodyPr wrap="square" lIns="0" tIns="0" rIns="0" bIns="0" rtlCol="0" anchor="t"/>
          <a:lstStyle/>
          <a:p>
            <a:pPr marL="0" indent="0" algn="ctr">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Políticas de protección para reconstruir industrias manufactureras y tecnológicas</a:t>
            </a:r>
            <a:endParaRPr lang="en-US" sz="1600" b="1" dirty="0"/>
          </a:p>
        </p:txBody>
      </p:sp>
      <p:sp>
        <p:nvSpPr>
          <p:cNvPr id="14" name="Shape 12"/>
          <p:cNvSpPr/>
          <p:nvPr/>
        </p:nvSpPr>
        <p:spPr>
          <a:xfrm>
            <a:off x="10605968" y="2964478"/>
            <a:ext cx="22860" cy="610314"/>
          </a:xfrm>
          <a:prstGeom prst="roundRect">
            <a:avLst>
              <a:gd name="adj" fmla="val 133513"/>
            </a:avLst>
          </a:prstGeom>
          <a:solidFill>
            <a:srgbClr val="4A6B6A"/>
          </a:solidFill>
        </p:spPr>
        <p:txBody>
          <a:bodyPr/>
          <a:lstStyle/>
          <a:p>
            <a:endParaRPr lang="es-ES_tradnl"/>
          </a:p>
        </p:txBody>
      </p:sp>
      <p:sp>
        <p:nvSpPr>
          <p:cNvPr id="15" name="Shape 13"/>
          <p:cNvSpPr/>
          <p:nvPr/>
        </p:nvSpPr>
        <p:spPr>
          <a:xfrm>
            <a:off x="10388560" y="3345835"/>
            <a:ext cx="457795" cy="457795"/>
          </a:xfrm>
          <a:prstGeom prst="roundRect">
            <a:avLst>
              <a:gd name="adj" fmla="val 6667"/>
            </a:avLst>
          </a:prstGeom>
          <a:solidFill>
            <a:srgbClr val="315251"/>
          </a:solidFill>
        </p:spPr>
        <p:txBody>
          <a:bodyPr/>
          <a:lstStyle/>
          <a:p>
            <a:endParaRPr lang="es-ES_tradnl"/>
          </a:p>
        </p:txBody>
      </p:sp>
      <p:sp>
        <p:nvSpPr>
          <p:cNvPr id="16" name="Text 14"/>
          <p:cNvSpPr/>
          <p:nvPr/>
        </p:nvSpPr>
        <p:spPr>
          <a:xfrm>
            <a:off x="10473809" y="3395186"/>
            <a:ext cx="287179" cy="358973"/>
          </a:xfrm>
          <a:prstGeom prst="rect">
            <a:avLst/>
          </a:prstGeom>
          <a:noFill/>
        </p:spPr>
        <p:txBody>
          <a:bodyPr wrap="none" lIns="0" tIns="0" rIns="0" bIns="0" rtlCol="0" anchor="t"/>
          <a:lstStyle/>
          <a:p>
            <a:pPr marL="0" indent="0" algn="ctr">
              <a:lnSpc>
                <a:spcPts val="2250"/>
              </a:lnSpc>
              <a:buNone/>
            </a:pPr>
            <a:r>
              <a:rPr lang="en-US" sz="2250"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3</a:t>
            </a:r>
            <a:endParaRPr lang="en-US" sz="2250" dirty="0"/>
          </a:p>
        </p:txBody>
      </p:sp>
      <p:sp>
        <p:nvSpPr>
          <p:cNvPr id="17" name="Text 15"/>
          <p:cNvSpPr/>
          <p:nvPr/>
        </p:nvSpPr>
        <p:spPr>
          <a:xfrm>
            <a:off x="9312473" y="1688663"/>
            <a:ext cx="2609969" cy="299204"/>
          </a:xfrm>
          <a:prstGeom prst="rect">
            <a:avLst/>
          </a:prstGeom>
          <a:noFill/>
        </p:spPr>
        <p:txBody>
          <a:bodyPr wrap="none" lIns="0" tIns="0" rIns="0" bIns="0" rtlCol="0" anchor="t"/>
          <a:lstStyle/>
          <a:p>
            <a:pPr marL="0" indent="0" algn="ctr">
              <a:lnSpc>
                <a:spcPts val="2350"/>
              </a:lnSpc>
              <a:buNone/>
            </a:pPr>
            <a:r>
              <a:rPr lang="en-US" sz="18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Crisis Arancelaria Actual</a:t>
            </a:r>
            <a:endParaRPr lang="en-US" sz="1850" dirty="0">
              <a:solidFill>
                <a:srgbClr val="FFFF00"/>
              </a:solidFill>
            </a:endParaRPr>
          </a:p>
        </p:txBody>
      </p:sp>
      <p:sp>
        <p:nvSpPr>
          <p:cNvPr id="18" name="Text 16"/>
          <p:cNvSpPr/>
          <p:nvPr/>
        </p:nvSpPr>
        <p:spPr>
          <a:xfrm>
            <a:off x="7645718" y="2109907"/>
            <a:ext cx="5943600" cy="651034"/>
          </a:xfrm>
          <a:prstGeom prst="rect">
            <a:avLst/>
          </a:prstGeom>
          <a:noFill/>
        </p:spPr>
        <p:txBody>
          <a:bodyPr wrap="square" lIns="0" tIns="0" rIns="0" bIns="0" rtlCol="0" anchor="t"/>
          <a:lstStyle/>
          <a:p>
            <a:pPr marL="0" indent="0" algn="ctr">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Imposición unilateral de aranceles por parte de potencias económicas</a:t>
            </a:r>
            <a:endParaRPr lang="en-US" sz="1600" b="1" dirty="0"/>
          </a:p>
        </p:txBody>
      </p:sp>
      <p:sp>
        <p:nvSpPr>
          <p:cNvPr id="19" name="Text 17"/>
          <p:cNvSpPr/>
          <p:nvPr/>
        </p:nvSpPr>
        <p:spPr>
          <a:xfrm>
            <a:off x="837724" y="5689640"/>
            <a:ext cx="12954952" cy="976551"/>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Estados Unidos argumenta que su desbalance comercial global se debe al "robo" por parte de sus socios comerciales, ignorando los beneficios que recibe por la aceptación del dólar sin respaldo, una balanza de pagos favorable y la compra masiva de bonos del tesoro americano por parte de países como Japón y China.</a:t>
            </a:r>
            <a:endParaRPr lang="en-US" sz="1600" b="1" dirty="0"/>
          </a:p>
        </p:txBody>
      </p:sp>
      <p:sp>
        <p:nvSpPr>
          <p:cNvPr id="20" name="Text 18"/>
          <p:cNvSpPr/>
          <p:nvPr/>
        </p:nvSpPr>
        <p:spPr>
          <a:xfrm>
            <a:off x="837724" y="6895028"/>
            <a:ext cx="12954952" cy="651034"/>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Este cambio de paradigma ha generado tensiones en el sistema comercial internacional, afectando acuerdos como el Tratado de Promoción Comercial (TPC) entre Panamá y EE.UU., vigente desde 2012.</a:t>
            </a:r>
            <a:endParaRPr lang="en-US"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699730"/>
            <a:ext cx="7292578" cy="457557"/>
          </a:xfrm>
          <a:prstGeom prst="rect">
            <a:avLst/>
          </a:prstGeom>
          <a:noFill/>
        </p:spPr>
        <p:txBody>
          <a:bodyPr wrap="none" lIns="0" tIns="0" rIns="0" bIns="0" rtlCol="0" anchor="t"/>
          <a:lstStyle/>
          <a:p>
            <a:pPr marL="0" indent="0" algn="l">
              <a:lnSpc>
                <a:spcPts val="3600"/>
              </a:lnSpc>
              <a:buNone/>
            </a:pPr>
            <a:r>
              <a:rPr lang="en-US" sz="2850"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Relación Comercial Panamá-Estados Unidos</a:t>
            </a:r>
            <a:endParaRPr lang="en-US" sz="2850" dirty="0"/>
          </a:p>
        </p:txBody>
      </p:sp>
      <p:pic>
        <p:nvPicPr>
          <p:cNvPr id="3" name="Image 0" descr="preencoded.png"/>
          <p:cNvPicPr>
            <a:picLocks noChangeAspect="1"/>
          </p:cNvPicPr>
          <p:nvPr/>
        </p:nvPicPr>
        <p:blipFill>
          <a:blip r:embed="rId1"/>
          <a:stretch>
            <a:fillRect/>
          </a:stretch>
        </p:blipFill>
        <p:spPr>
          <a:xfrm>
            <a:off x="837724" y="1468398"/>
            <a:ext cx="8420695" cy="4715589"/>
          </a:xfrm>
          <a:prstGeom prst="rect">
            <a:avLst/>
          </a:prstGeom>
        </p:spPr>
      </p:pic>
      <p:sp>
        <p:nvSpPr>
          <p:cNvPr id="4" name="Text 1"/>
          <p:cNvSpPr/>
          <p:nvPr/>
        </p:nvSpPr>
        <p:spPr>
          <a:xfrm>
            <a:off x="837724" y="6359009"/>
            <a:ext cx="12954952" cy="897399"/>
          </a:xfrm>
          <a:prstGeom prst="rect">
            <a:avLst/>
          </a:prstGeom>
          <a:noFill/>
        </p:spPr>
        <p:txBody>
          <a:bodyPr wrap="square" lIns="0" tIns="0" rIns="0" bIns="0" rtlCol="0" anchor="t"/>
          <a:lstStyle/>
          <a:p>
            <a:pPr marL="0" indent="0" algn="l">
              <a:lnSpc>
                <a:spcPts val="19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En 2023, el déficit comercial de Panamá con EE.UU. fue de US$ 19,382,000, con un déficit en cuenta corriente de US$ 6,275,000. Panamá exportó principalmente productos agrícolas y pesqueros, mientras que importó maquinaria, productos agrícolas procesados, vehículos y tecnología.</a:t>
            </a:r>
            <a:endParaRPr lang="en-US" sz="1600" b="1" dirty="0"/>
          </a:p>
        </p:txBody>
      </p:sp>
      <p:sp>
        <p:nvSpPr>
          <p:cNvPr id="5" name="Text 2"/>
          <p:cNvSpPr/>
          <p:nvPr/>
        </p:nvSpPr>
        <p:spPr>
          <a:xfrm>
            <a:off x="837724" y="7304910"/>
            <a:ext cx="12954952" cy="897399"/>
          </a:xfrm>
          <a:prstGeom prst="rect">
            <a:avLst/>
          </a:prstGeom>
          <a:noFill/>
        </p:spPr>
        <p:txBody>
          <a:bodyPr wrap="square" lIns="0" tIns="0" rIns="0" bIns="0" rtlCol="0" anchor="t"/>
          <a:lstStyle/>
          <a:p>
            <a:pPr marL="0" indent="0" algn="l">
              <a:lnSpc>
                <a:spcPts val="19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Tratado de Promoción Comercial (TPC) ha permitido que muchos de estos productos comerciados entre ambos países no paguen aranceles o tengan aranceles muy bajos. Sin embargo, las recientes amenazas unilaterales ponen en riesgo este equilibrio comercial.</a:t>
            </a:r>
            <a:endParaRPr lang="en-US" sz="16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25567"/>
            <a:ext cx="9189839" cy="668774"/>
          </a:xfrm>
          <a:prstGeom prst="rect">
            <a:avLst/>
          </a:prstGeom>
          <a:noFill/>
        </p:spPr>
        <p:txBody>
          <a:bodyPr wrap="none" lIns="0" tIns="0" rIns="0" bIns="0" rtlCol="0" anchor="t"/>
          <a:lstStyle/>
          <a:p>
            <a:pPr marL="0" indent="0" algn="l">
              <a:lnSpc>
                <a:spcPts val="5250"/>
              </a:lnSpc>
              <a:buNone/>
            </a:pPr>
            <a:r>
              <a:rPr lang="en-US" sz="420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Evolución Histórica desde los Años 70</a:t>
            </a:r>
            <a:endParaRPr lang="en-US" sz="4200" b="1" dirty="0"/>
          </a:p>
        </p:txBody>
      </p:sp>
      <p:sp>
        <p:nvSpPr>
          <p:cNvPr id="3" name="Text 1"/>
          <p:cNvSpPr/>
          <p:nvPr/>
        </p:nvSpPr>
        <p:spPr>
          <a:xfrm>
            <a:off x="1754862" y="2059543"/>
            <a:ext cx="3065502" cy="334328"/>
          </a:xfrm>
          <a:prstGeom prst="rect">
            <a:avLst/>
          </a:prstGeom>
          <a:noFill/>
        </p:spPr>
        <p:txBody>
          <a:bodyPr wrap="none" lIns="0" tIns="0" rIns="0" bIns="0" rtlCol="0" anchor="t"/>
          <a:lstStyle/>
          <a:p>
            <a:pPr marL="0" indent="0" algn="r">
              <a:lnSpc>
                <a:spcPts val="2600"/>
              </a:lnSpc>
              <a:buNone/>
            </a:pPr>
            <a:r>
              <a:rPr lang="en-US" sz="21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Consenso de Washington</a:t>
            </a:r>
            <a:endParaRPr lang="en-US" sz="2100" dirty="0">
              <a:solidFill>
                <a:srgbClr val="FFFF00"/>
              </a:solidFill>
            </a:endParaRPr>
          </a:p>
        </p:txBody>
      </p:sp>
      <p:sp>
        <p:nvSpPr>
          <p:cNvPr id="4" name="Text 2"/>
          <p:cNvSpPr/>
          <p:nvPr/>
        </p:nvSpPr>
        <p:spPr>
          <a:xfrm>
            <a:off x="837724" y="2530316"/>
            <a:ext cx="3982641" cy="1091565"/>
          </a:xfrm>
          <a:prstGeom prst="rect">
            <a:avLst/>
          </a:prstGeom>
          <a:noFill/>
        </p:spPr>
        <p:txBody>
          <a:bodyPr wrap="square" lIns="0" tIns="0" rIns="0" bIns="0" rtlCol="0" anchor="t"/>
          <a:lstStyle/>
          <a:p>
            <a:pPr marL="0" indent="0" algn="r">
              <a:lnSpc>
                <a:spcPts val="2850"/>
              </a:lnSpc>
              <a:buNone/>
            </a:pPr>
            <a:r>
              <a:rPr lang="en-US" sz="17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Aperturas con reducciones arancelarias entre países miembros de grandes bloques</a:t>
            </a:r>
            <a:endParaRPr lang="en-US" sz="1750" b="1" dirty="0"/>
          </a:p>
        </p:txBody>
      </p:sp>
      <p:pic>
        <p:nvPicPr>
          <p:cNvPr id="5" name="Image 0" descr="preencoded.png"/>
          <p:cNvPicPr>
            <a:picLocks noChangeAspect="1"/>
          </p:cNvPicPr>
          <p:nvPr/>
        </p:nvPicPr>
        <p:blipFill>
          <a:blip r:embed="rId1"/>
          <a:stretch>
            <a:fillRect/>
          </a:stretch>
        </p:blipFill>
        <p:spPr>
          <a:xfrm>
            <a:off x="5161478" y="1849160"/>
            <a:ext cx="4307443" cy="4307443"/>
          </a:xfrm>
          <a:prstGeom prst="rect">
            <a:avLst/>
          </a:prstGeom>
        </p:spPr>
      </p:pic>
      <p:pic>
        <p:nvPicPr>
          <p:cNvPr id="6" name="Image 1" descr="preencoded.png"/>
          <p:cNvPicPr>
            <a:picLocks noChangeAspect="1"/>
          </p:cNvPicPr>
          <p:nvPr/>
        </p:nvPicPr>
        <p:blipFill>
          <a:blip r:embed="rId2"/>
          <a:stretch>
            <a:fillRect/>
          </a:stretch>
        </p:blipFill>
        <p:spPr>
          <a:xfrm>
            <a:off x="6278225" y="2556689"/>
            <a:ext cx="340162" cy="425291"/>
          </a:xfrm>
          <a:prstGeom prst="rect">
            <a:avLst/>
          </a:prstGeom>
        </p:spPr>
      </p:pic>
      <p:sp>
        <p:nvSpPr>
          <p:cNvPr id="7" name="Text 3"/>
          <p:cNvSpPr/>
          <p:nvPr/>
        </p:nvSpPr>
        <p:spPr>
          <a:xfrm>
            <a:off x="9810036" y="2059543"/>
            <a:ext cx="2675334" cy="334328"/>
          </a:xfrm>
          <a:prstGeom prst="rect">
            <a:avLst/>
          </a:prstGeom>
          <a:noFill/>
        </p:spPr>
        <p:txBody>
          <a:bodyPr wrap="none" lIns="0" tIns="0" rIns="0" bIns="0" rtlCol="0" anchor="t"/>
          <a:lstStyle/>
          <a:p>
            <a:pPr marL="0" indent="0" algn="l">
              <a:lnSpc>
                <a:spcPts val="2600"/>
              </a:lnSpc>
              <a:buNone/>
            </a:pPr>
            <a:r>
              <a:rPr lang="en-US" sz="21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Modelo Europeo</a:t>
            </a:r>
            <a:endParaRPr lang="en-US" sz="2100" dirty="0">
              <a:solidFill>
                <a:srgbClr val="FFFF00"/>
              </a:solidFill>
            </a:endParaRPr>
          </a:p>
        </p:txBody>
      </p:sp>
      <p:sp>
        <p:nvSpPr>
          <p:cNvPr id="8" name="Text 4"/>
          <p:cNvSpPr/>
          <p:nvPr/>
        </p:nvSpPr>
        <p:spPr>
          <a:xfrm>
            <a:off x="9810036" y="2530316"/>
            <a:ext cx="3982641" cy="1091565"/>
          </a:xfrm>
          <a:prstGeom prst="rect">
            <a:avLst/>
          </a:prstGeom>
          <a:noFill/>
        </p:spPr>
        <p:txBody>
          <a:bodyPr wrap="square" lIns="0" tIns="0" rIns="0" bIns="0" rtlCol="0" anchor="t"/>
          <a:lstStyle/>
          <a:p>
            <a:pPr marL="0" indent="0" algn="l">
              <a:lnSpc>
                <a:spcPts val="2850"/>
              </a:lnSpc>
              <a:buNone/>
            </a:pPr>
            <a:r>
              <a:rPr lang="en-US" sz="17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Reconversiones tecnológicas reales para nivelar ingresos entre países del bloque</a:t>
            </a:r>
            <a:endParaRPr lang="en-US" sz="1750" b="1" dirty="0"/>
          </a:p>
        </p:txBody>
      </p:sp>
      <p:pic>
        <p:nvPicPr>
          <p:cNvPr id="9" name="Image 2" descr="preencoded.png"/>
          <p:cNvPicPr>
            <a:picLocks noChangeAspect="1"/>
          </p:cNvPicPr>
          <p:nvPr/>
        </p:nvPicPr>
        <p:blipFill>
          <a:blip r:embed="rId3"/>
          <a:stretch>
            <a:fillRect/>
          </a:stretch>
        </p:blipFill>
        <p:spPr>
          <a:xfrm>
            <a:off x="5161478" y="1849160"/>
            <a:ext cx="4307443" cy="4307443"/>
          </a:xfrm>
          <a:prstGeom prst="rect">
            <a:avLst/>
          </a:prstGeom>
        </p:spPr>
      </p:pic>
      <p:pic>
        <p:nvPicPr>
          <p:cNvPr id="10" name="Image 3" descr="preencoded.png"/>
          <p:cNvPicPr>
            <a:picLocks noChangeAspect="1"/>
          </p:cNvPicPr>
          <p:nvPr/>
        </p:nvPicPr>
        <p:blipFill>
          <a:blip r:embed="rId4"/>
          <a:stretch>
            <a:fillRect/>
          </a:stretch>
        </p:blipFill>
        <p:spPr>
          <a:xfrm>
            <a:off x="8378488" y="2923282"/>
            <a:ext cx="340162" cy="425291"/>
          </a:xfrm>
          <a:prstGeom prst="rect">
            <a:avLst/>
          </a:prstGeom>
        </p:spPr>
      </p:pic>
      <p:sp>
        <p:nvSpPr>
          <p:cNvPr id="11" name="Text 5"/>
          <p:cNvSpPr/>
          <p:nvPr/>
        </p:nvSpPr>
        <p:spPr>
          <a:xfrm>
            <a:off x="9810036" y="4383762"/>
            <a:ext cx="2950369" cy="334328"/>
          </a:xfrm>
          <a:prstGeom prst="rect">
            <a:avLst/>
          </a:prstGeom>
          <a:noFill/>
        </p:spPr>
        <p:txBody>
          <a:bodyPr wrap="none" lIns="0" tIns="0" rIns="0" bIns="0" rtlCol="0" anchor="t"/>
          <a:lstStyle/>
          <a:p>
            <a:pPr marL="0" indent="0" algn="l">
              <a:lnSpc>
                <a:spcPts val="2600"/>
              </a:lnSpc>
              <a:buNone/>
            </a:pPr>
            <a:r>
              <a:rPr lang="en-US" sz="21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Modernización Sectorial</a:t>
            </a:r>
            <a:endParaRPr lang="en-US" sz="2100" dirty="0">
              <a:solidFill>
                <a:srgbClr val="FFFF00"/>
              </a:solidFill>
            </a:endParaRPr>
          </a:p>
        </p:txBody>
      </p:sp>
      <p:sp>
        <p:nvSpPr>
          <p:cNvPr id="12" name="Text 6"/>
          <p:cNvSpPr/>
          <p:nvPr/>
        </p:nvSpPr>
        <p:spPr>
          <a:xfrm>
            <a:off x="9810036" y="4854535"/>
            <a:ext cx="3982641" cy="1091565"/>
          </a:xfrm>
          <a:prstGeom prst="rect">
            <a:avLst/>
          </a:prstGeom>
          <a:noFill/>
        </p:spPr>
        <p:txBody>
          <a:bodyPr wrap="square" lIns="0" tIns="0" rIns="0" bIns="0" rtlCol="0" anchor="t"/>
          <a:lstStyle/>
          <a:p>
            <a:pPr marL="0" indent="0" algn="l">
              <a:lnSpc>
                <a:spcPts val="2850"/>
              </a:lnSpc>
              <a:buNone/>
            </a:pPr>
            <a:r>
              <a:rPr lang="en-US" sz="17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Transferencia tecnológica entre países (astilleros españoles, ambiente controlado)</a:t>
            </a:r>
            <a:endParaRPr lang="en-US" sz="1750" b="1" dirty="0"/>
          </a:p>
        </p:txBody>
      </p:sp>
      <p:pic>
        <p:nvPicPr>
          <p:cNvPr id="13" name="Image 4" descr="preencoded.png"/>
          <p:cNvPicPr>
            <a:picLocks noChangeAspect="1"/>
          </p:cNvPicPr>
          <p:nvPr/>
        </p:nvPicPr>
        <p:blipFill>
          <a:blip r:embed="rId5"/>
          <a:stretch>
            <a:fillRect/>
          </a:stretch>
        </p:blipFill>
        <p:spPr>
          <a:xfrm>
            <a:off x="5161478" y="1849160"/>
            <a:ext cx="4307443" cy="4307443"/>
          </a:xfrm>
          <a:prstGeom prst="rect">
            <a:avLst/>
          </a:prstGeom>
        </p:spPr>
      </p:pic>
      <p:pic>
        <p:nvPicPr>
          <p:cNvPr id="14" name="Image 5" descr="preencoded.png"/>
          <p:cNvPicPr>
            <a:picLocks noChangeAspect="1"/>
          </p:cNvPicPr>
          <p:nvPr/>
        </p:nvPicPr>
        <p:blipFill>
          <a:blip r:embed="rId6"/>
          <a:stretch>
            <a:fillRect/>
          </a:stretch>
        </p:blipFill>
        <p:spPr>
          <a:xfrm>
            <a:off x="8011894" y="5023545"/>
            <a:ext cx="340162" cy="425291"/>
          </a:xfrm>
          <a:prstGeom prst="rect">
            <a:avLst/>
          </a:prstGeom>
        </p:spPr>
      </p:pic>
      <p:sp>
        <p:nvSpPr>
          <p:cNvPr id="15" name="Text 7"/>
          <p:cNvSpPr/>
          <p:nvPr/>
        </p:nvSpPr>
        <p:spPr>
          <a:xfrm>
            <a:off x="2145030" y="4565690"/>
            <a:ext cx="2675334" cy="334328"/>
          </a:xfrm>
          <a:prstGeom prst="rect">
            <a:avLst/>
          </a:prstGeom>
          <a:noFill/>
        </p:spPr>
        <p:txBody>
          <a:bodyPr wrap="none" lIns="0" tIns="0" rIns="0" bIns="0" rtlCol="0" anchor="t"/>
          <a:lstStyle/>
          <a:p>
            <a:pPr marL="0" indent="0" algn="r">
              <a:lnSpc>
                <a:spcPts val="2600"/>
              </a:lnSpc>
              <a:buNone/>
            </a:pPr>
            <a:r>
              <a:rPr lang="en-US" sz="210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Debate Actual</a:t>
            </a:r>
            <a:endParaRPr lang="en-US" sz="2100" dirty="0">
              <a:solidFill>
                <a:srgbClr val="FFFF00"/>
              </a:solidFill>
            </a:endParaRPr>
          </a:p>
        </p:txBody>
      </p:sp>
      <p:sp>
        <p:nvSpPr>
          <p:cNvPr id="16" name="Text 8"/>
          <p:cNvSpPr/>
          <p:nvPr/>
        </p:nvSpPr>
        <p:spPr>
          <a:xfrm>
            <a:off x="837724" y="5036463"/>
            <a:ext cx="3982641" cy="727710"/>
          </a:xfrm>
          <a:prstGeom prst="rect">
            <a:avLst/>
          </a:prstGeom>
          <a:noFill/>
        </p:spPr>
        <p:txBody>
          <a:bodyPr wrap="square" lIns="0" tIns="0" rIns="0" bIns="0" rtlCol="0" anchor="t"/>
          <a:lstStyle/>
          <a:p>
            <a:pPr marL="0" indent="0" algn="r">
              <a:lnSpc>
                <a:spcPts val="2850"/>
              </a:lnSpc>
              <a:buNone/>
            </a:pPr>
            <a:r>
              <a:rPr lang="en-US" sz="17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Posiciones divididas entre libertarios y revisión gubernamental de aranceles</a:t>
            </a:r>
            <a:endParaRPr lang="en-US" sz="1750" b="1" dirty="0"/>
          </a:p>
        </p:txBody>
      </p:sp>
      <p:pic>
        <p:nvPicPr>
          <p:cNvPr id="17" name="Image 6" descr="preencoded.png"/>
          <p:cNvPicPr>
            <a:picLocks noChangeAspect="1"/>
          </p:cNvPicPr>
          <p:nvPr/>
        </p:nvPicPr>
        <p:blipFill>
          <a:blip r:embed="rId7"/>
          <a:stretch>
            <a:fillRect/>
          </a:stretch>
        </p:blipFill>
        <p:spPr>
          <a:xfrm>
            <a:off x="5161478" y="1849160"/>
            <a:ext cx="4307443" cy="4307443"/>
          </a:xfrm>
          <a:prstGeom prst="rect">
            <a:avLst/>
          </a:prstGeom>
        </p:spPr>
      </p:pic>
      <p:pic>
        <p:nvPicPr>
          <p:cNvPr id="18" name="Image 7" descr="preencoded.png"/>
          <p:cNvPicPr>
            <a:picLocks noChangeAspect="1"/>
          </p:cNvPicPr>
          <p:nvPr/>
        </p:nvPicPr>
        <p:blipFill>
          <a:blip r:embed="rId8"/>
          <a:stretch>
            <a:fillRect/>
          </a:stretch>
        </p:blipFill>
        <p:spPr>
          <a:xfrm>
            <a:off x="5911632" y="4656951"/>
            <a:ext cx="340162" cy="425291"/>
          </a:xfrm>
          <a:prstGeom prst="rect">
            <a:avLst/>
          </a:prstGeom>
        </p:spPr>
      </p:pic>
      <p:sp>
        <p:nvSpPr>
          <p:cNvPr id="19" name="Text 9"/>
          <p:cNvSpPr/>
          <p:nvPr/>
        </p:nvSpPr>
        <p:spPr>
          <a:xfrm>
            <a:off x="837724" y="6412349"/>
            <a:ext cx="12954952" cy="1091565"/>
          </a:xfrm>
          <a:prstGeom prst="rect">
            <a:avLst/>
          </a:prstGeom>
          <a:noFill/>
        </p:spPr>
        <p:txBody>
          <a:bodyPr wrap="square" lIns="0" tIns="0" rIns="0" bIns="0" rtlCol="0" anchor="t"/>
          <a:lstStyle/>
          <a:p>
            <a:pPr marL="0" indent="0" algn="l">
              <a:lnSpc>
                <a:spcPts val="2850"/>
              </a:lnSpc>
              <a:buNone/>
            </a:pPr>
            <a:r>
              <a:rPr lang="en-US" sz="17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experiencia de la Unión Europea destaca como un modelo exitoso, donde las aperturas de fronteras se realizaron en el marco de reconversiones tecnológicas efectivas. En contraste, Panamá enfrenta ahora un debate entre quienes proponen mantener la reducción arancelaria programada y quienes sugieren revisar la situación ante las nuevas medidas de EE.UU.</a:t>
            </a:r>
            <a:endParaRPr lang="en-US" sz="175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46760"/>
            <a:ext cx="11380827" cy="633651"/>
          </a:xfrm>
          <a:prstGeom prst="rect">
            <a:avLst/>
          </a:prstGeom>
          <a:noFill/>
        </p:spPr>
        <p:txBody>
          <a:bodyPr wrap="none" lIns="0" tIns="0" rIns="0" bIns="0" rtlCol="0" anchor="t"/>
          <a:lstStyle/>
          <a:p>
            <a:pPr marL="0" indent="0" algn="l">
              <a:lnSpc>
                <a:spcPts val="4950"/>
              </a:lnSpc>
              <a:buNone/>
            </a:pPr>
            <a:r>
              <a:rPr lang="en-US" sz="39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Productividad del Sector Agropecuario Panameño</a:t>
            </a:r>
            <a:endParaRPr lang="en-US" sz="3950" b="1" dirty="0"/>
          </a:p>
        </p:txBody>
      </p:sp>
      <p:pic>
        <p:nvPicPr>
          <p:cNvPr id="3" name="Image 0" descr="preencoded.png"/>
          <p:cNvPicPr>
            <a:picLocks noChangeAspect="1"/>
          </p:cNvPicPr>
          <p:nvPr/>
        </p:nvPicPr>
        <p:blipFill>
          <a:blip r:embed="rId1"/>
          <a:stretch>
            <a:fillRect/>
          </a:stretch>
        </p:blipFill>
        <p:spPr>
          <a:xfrm>
            <a:off x="837724" y="1811179"/>
            <a:ext cx="3724870" cy="2302073"/>
          </a:xfrm>
          <a:prstGeom prst="rect">
            <a:avLst/>
          </a:prstGeom>
        </p:spPr>
      </p:pic>
      <p:sp>
        <p:nvSpPr>
          <p:cNvPr id="4" name="Text 1"/>
          <p:cNvSpPr/>
          <p:nvPr/>
        </p:nvSpPr>
        <p:spPr>
          <a:xfrm>
            <a:off x="837724" y="4382453"/>
            <a:ext cx="3381018" cy="316825"/>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Tubérculos: Sector Destacado</a:t>
            </a:r>
            <a:endParaRPr lang="en-US" sz="1950" dirty="0">
              <a:solidFill>
                <a:srgbClr val="FFFF00"/>
              </a:solidFill>
            </a:endParaRPr>
          </a:p>
        </p:txBody>
      </p:sp>
      <p:sp>
        <p:nvSpPr>
          <p:cNvPr id="5" name="Text 2"/>
          <p:cNvSpPr/>
          <p:nvPr/>
        </p:nvSpPr>
        <p:spPr>
          <a:xfrm>
            <a:off x="837724" y="4828461"/>
            <a:ext cx="4138851" cy="1722834"/>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producción de tubérculos en Panamá muestra niveles competitivos de productividad, posicionándose como uno de los sectores agrícolas más eficientes del país.</a:t>
            </a:r>
            <a:endParaRPr lang="en-US" sz="1650" b="1" dirty="0"/>
          </a:p>
        </p:txBody>
      </p:sp>
      <p:pic>
        <p:nvPicPr>
          <p:cNvPr id="6" name="Image 1"/>
          <p:cNvPicPr>
            <a:picLocks noChangeAspect="1"/>
          </p:cNvPicPr>
          <p:nvPr/>
        </p:nvPicPr>
        <p:blipFill>
          <a:blip r:embed="rId2"/>
          <a:srcRect/>
          <a:stretch>
            <a:fillRect/>
          </a:stretch>
        </p:blipFill>
        <p:spPr>
          <a:xfrm>
            <a:off x="5381655" y="1811179"/>
            <a:ext cx="3453109" cy="2302073"/>
          </a:xfrm>
          <a:prstGeom prst="rect">
            <a:avLst/>
          </a:prstGeom>
        </p:spPr>
      </p:pic>
      <p:sp>
        <p:nvSpPr>
          <p:cNvPr id="7" name="Text 3"/>
          <p:cNvSpPr/>
          <p:nvPr/>
        </p:nvSpPr>
        <p:spPr>
          <a:xfrm>
            <a:off x="5245775" y="4382453"/>
            <a:ext cx="2897743" cy="316825"/>
          </a:xfrm>
          <a:prstGeom prst="rect">
            <a:avLst/>
          </a:prstGeom>
          <a:noFill/>
        </p:spPr>
        <p:txBody>
          <a:bodyPr wrap="non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Avicultura: Alta Eficiencia</a:t>
            </a:r>
            <a:endParaRPr lang="en-US" sz="1950" dirty="0">
              <a:solidFill>
                <a:srgbClr val="FFFF00"/>
              </a:solidFill>
            </a:endParaRPr>
          </a:p>
        </p:txBody>
      </p:sp>
      <p:sp>
        <p:nvSpPr>
          <p:cNvPr id="8" name="Text 4"/>
          <p:cNvSpPr/>
          <p:nvPr/>
        </p:nvSpPr>
        <p:spPr>
          <a:xfrm>
            <a:off x="5245775" y="4828461"/>
            <a:ext cx="4138851" cy="1722834"/>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El sector avícola panameño ha alcanzado estándares de productividad comparables a mercados internacionales, gracias a la implementación de tecnologías avanzadas.</a:t>
            </a:r>
            <a:endParaRPr lang="en-US" sz="1650" b="1" dirty="0"/>
          </a:p>
        </p:txBody>
      </p:sp>
      <p:pic>
        <p:nvPicPr>
          <p:cNvPr id="9" name="Image 2" descr="preencoded.png"/>
          <p:cNvPicPr>
            <a:picLocks noChangeAspect="1"/>
          </p:cNvPicPr>
          <p:nvPr/>
        </p:nvPicPr>
        <p:blipFill>
          <a:blip r:embed="rId3"/>
          <a:stretch>
            <a:fillRect/>
          </a:stretch>
        </p:blipFill>
        <p:spPr>
          <a:xfrm>
            <a:off x="9653826" y="1811179"/>
            <a:ext cx="3724870" cy="2302073"/>
          </a:xfrm>
          <a:prstGeom prst="rect">
            <a:avLst/>
          </a:prstGeom>
        </p:spPr>
      </p:pic>
      <p:sp>
        <p:nvSpPr>
          <p:cNvPr id="10" name="Text 5"/>
          <p:cNvSpPr/>
          <p:nvPr/>
        </p:nvSpPr>
        <p:spPr>
          <a:xfrm>
            <a:off x="9653826" y="4382453"/>
            <a:ext cx="4138851" cy="633651"/>
          </a:xfrm>
          <a:prstGeom prst="rect">
            <a:avLst/>
          </a:prstGeom>
          <a:noFill/>
        </p:spPr>
        <p:txBody>
          <a:bodyPr wrap="square" lIns="0" tIns="0" rIns="0" bIns="0" rtlCol="0" anchor="t"/>
          <a:lstStyle/>
          <a:p>
            <a:pPr marL="0" indent="0" algn="l">
              <a:lnSpc>
                <a:spcPts val="2450"/>
              </a:lnSpc>
              <a:buNone/>
            </a:pPr>
            <a:r>
              <a:rPr lang="en-US" sz="1950" dirty="0">
                <a:solidFill>
                  <a:srgbClr val="FFFF00"/>
                </a:solidFill>
                <a:latin typeface="Quattrocento" panose="02020502030000000404" pitchFamily="34" charset="0"/>
                <a:ea typeface="Quattrocento" panose="02020502030000000404" pitchFamily="34" charset="-122"/>
                <a:cs typeface="Quattrocento" panose="02020502030000000404" pitchFamily="34" charset="-120"/>
              </a:rPr>
              <a:t>Porcinocultura: Cercana a Niveles Competitivos</a:t>
            </a:r>
            <a:endParaRPr lang="en-US" sz="1950" dirty="0">
              <a:solidFill>
                <a:srgbClr val="FFFF00"/>
              </a:solidFill>
            </a:endParaRPr>
          </a:p>
        </p:txBody>
      </p:sp>
      <p:sp>
        <p:nvSpPr>
          <p:cNvPr id="11" name="Text 6"/>
          <p:cNvSpPr/>
          <p:nvPr/>
        </p:nvSpPr>
        <p:spPr>
          <a:xfrm>
            <a:off x="9653826" y="5145286"/>
            <a:ext cx="4138851" cy="1378268"/>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producción porcina se aproxima a niveles competitivos internacionales, aunque aún requiere mejoras tecnológicas para alcanzar su máximo potencial.</a:t>
            </a:r>
            <a:endParaRPr lang="en-US" sz="1650" b="1" dirty="0"/>
          </a:p>
        </p:txBody>
      </p:sp>
      <p:sp>
        <p:nvSpPr>
          <p:cNvPr id="12" name="Text 7"/>
          <p:cNvSpPr/>
          <p:nvPr/>
        </p:nvSpPr>
        <p:spPr>
          <a:xfrm>
            <a:off x="837724" y="6793587"/>
            <a:ext cx="12954952" cy="689134"/>
          </a:xfrm>
          <a:prstGeom prst="rect">
            <a:avLst/>
          </a:prstGeom>
          <a:noFill/>
        </p:spPr>
        <p:txBody>
          <a:bodyPr wrap="square" lIns="0" tIns="0" rIns="0" bIns="0" rtlCol="0" anchor="t"/>
          <a:lstStyle/>
          <a:p>
            <a:pPr marL="0" indent="0" algn="l">
              <a:lnSpc>
                <a:spcPts val="2700"/>
              </a:lnSpc>
              <a:buNone/>
            </a:pPr>
            <a:r>
              <a:rPr lang="en-US" sz="165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La evaluación de la productividad agrícola panameña revela un panorama mixto, con sectores destacados como tubérculos y aves, mientras otros requieren importantes saltos tecnológicos para alcanzar competitividad internacional.</a:t>
            </a:r>
            <a:endParaRPr lang="en-US" sz="165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52155"/>
            <a:ext cx="8019673" cy="1196816"/>
          </a:xfrm>
          <a:prstGeom prst="rect">
            <a:avLst/>
          </a:prstGeom>
          <a:noFill/>
        </p:spPr>
        <p:txBody>
          <a:bodyPr wrap="square" lIns="0" tIns="0" rIns="0" bIns="0" rtlCol="0" anchor="t"/>
          <a:lstStyle/>
          <a:p>
            <a:pPr marL="0" indent="0" algn="l">
              <a:lnSpc>
                <a:spcPts val="4700"/>
              </a:lnSpc>
              <a:buNone/>
            </a:pPr>
            <a:r>
              <a:rPr lang="en-US" sz="3750" b="1" dirty="0">
                <a:solidFill>
                  <a:srgbClr val="FFD9BE"/>
                </a:solidFill>
                <a:latin typeface="Quattrocento" panose="02020502030000000404" pitchFamily="34" charset="0"/>
                <a:ea typeface="Quattrocento" panose="02020502030000000404" pitchFamily="34" charset="-122"/>
                <a:cs typeface="Quattrocento" panose="02020502030000000404" pitchFamily="34" charset="-120"/>
              </a:rPr>
              <a:t>La Reconversión Agropecuaria como Compensación a la Apertura</a:t>
            </a:r>
            <a:endParaRPr lang="en-US" sz="3750" b="1" dirty="0"/>
          </a:p>
        </p:txBody>
      </p:sp>
      <p:sp>
        <p:nvSpPr>
          <p:cNvPr id="4" name="Text 1"/>
          <p:cNvSpPr/>
          <p:nvPr/>
        </p:nvSpPr>
        <p:spPr>
          <a:xfrm>
            <a:off x="837724" y="2554129"/>
            <a:ext cx="7468553" cy="1627584"/>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Desde mediados de la década de los 70s del siglo pasado comenzaron a llegar Doctores en Economía agrícola, especialmente durante los veranos del Norte, a convencernos de que debíamos dejar de cultivar y criar animales, porque con nuestros costos de producción era evidente las importaciones nos sacarían del mercado.</a:t>
            </a:r>
            <a:endParaRPr lang="en-US" sz="1600" b="1" dirty="0"/>
          </a:p>
        </p:txBody>
      </p:sp>
      <p:sp>
        <p:nvSpPr>
          <p:cNvPr id="5" name="Text 2"/>
          <p:cNvSpPr/>
          <p:nvPr/>
        </p:nvSpPr>
        <p:spPr>
          <a:xfrm>
            <a:off x="837724" y="4410551"/>
            <a:ext cx="7468553" cy="1627584"/>
          </a:xfrm>
          <a:prstGeom prst="rect">
            <a:avLst/>
          </a:prstGeom>
          <a:noFill/>
        </p:spPr>
        <p:txBody>
          <a:bodyPr wrap="square" lIns="0" tIns="0" rIns="0" bIns="0" rtlCol="0" anchor="t"/>
          <a:lstStyle/>
          <a:p>
            <a:pPr marL="0" indent="0" algn="l">
              <a:lnSpc>
                <a:spcPts val="2550"/>
              </a:lnSpc>
              <a:buNone/>
            </a:pPr>
            <a:r>
              <a:rPr lang="en-US" sz="1600" b="1" dirty="0">
                <a:solidFill>
                  <a:srgbClr val="F9EEE7"/>
                </a:solidFill>
                <a:latin typeface="Quattrocento" panose="02020502030000000404" pitchFamily="34" charset="0"/>
                <a:ea typeface="Quattrocento" panose="02020502030000000404" pitchFamily="34" charset="-122"/>
                <a:cs typeface="Quattrocento" panose="02020502030000000404" pitchFamily="34" charset="-120"/>
              </a:rPr>
              <a:t>Cuando se les preguntaba qué recomendaban producir, su respuesta era que solo identificaban el Eneldo como un rubro interesante y con mercado. Esta irresponsabilidad demostraba que simplemente buscaban convertirnos en su mercado cautivo, situación similar a lo ocurrido en África con las plantaciones de Palma de Aceite africana.</a:t>
            </a:r>
            <a:endParaRPr lang="en-US" sz="16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14223</Words>
  <Application>WPS Presentation</Application>
  <PresentationFormat>Personalizado</PresentationFormat>
  <Paragraphs>302</Paragraphs>
  <Slides>18</Slides>
  <Notes>18</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18</vt:i4>
      </vt:variant>
    </vt:vector>
  </HeadingPairs>
  <TitlesOfParts>
    <vt:vector size="37" baseType="lpstr">
      <vt:lpstr>Arial</vt:lpstr>
      <vt:lpstr>SimSun</vt:lpstr>
      <vt:lpstr>Wingdings</vt:lpstr>
      <vt:lpstr>Quattrocento</vt:lpstr>
      <vt:lpstr>Quattrocento</vt:lpstr>
      <vt:lpstr>Quattrocento</vt:lpstr>
      <vt:lpstr>Quattrocento Medium</vt:lpstr>
      <vt:lpstr>Quattrocento Medium</vt:lpstr>
      <vt:lpstr>Quattrocento Medium</vt:lpstr>
      <vt:lpstr>Quattrocento Bold</vt:lpstr>
      <vt:lpstr>Quattrocento Bold</vt:lpstr>
      <vt:lpstr>Quattrocento Bold</vt:lpstr>
      <vt:lpstr>Calibri</vt:lpstr>
      <vt:lpstr>Helvetica Neue</vt:lpstr>
      <vt:lpstr>Microsoft YaHei</vt:lpstr>
      <vt:lpstr>汉仪旗黑</vt:lpstr>
      <vt:lpstr>Arial Unicode MS</vt:lpstr>
      <vt:lpstr>Aptos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Rolando Armuelles Boutet</cp:lastModifiedBy>
  <cp:revision>7</cp:revision>
  <dcterms:created xsi:type="dcterms:W3CDTF">2025-05-13T02:44:03Z</dcterms:created>
  <dcterms:modified xsi:type="dcterms:W3CDTF">2025-05-13T02:44:03Z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0F4A2B71E86D0637F3B1226892E07BA9_42</vt:lpwstr>
  </property>
  <property fmtid="{D5CDD505-2E9C-101B-9397-08002B2CF9AE}" pid="3" name="KSOProductBuildVer">
    <vt:lpwstr>3082-6.13.0.8707</vt:lpwstr>
  </property>
</Properties>
</file>