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63" r:id="rId4"/>
    <p:sldId id="266" r:id="rId5"/>
    <p:sldId id="265" r:id="rId6"/>
    <p:sldId id="258" r:id="rId7"/>
    <p:sldId id="268" r:id="rId8"/>
    <p:sldId id="269" r:id="rId9"/>
    <p:sldId id="270" r:id="rId10"/>
    <p:sldId id="271" r:id="rId11"/>
    <p:sldId id="272" r:id="rId12"/>
    <p:sldId id="260" r:id="rId13"/>
    <p:sldId id="273" r:id="rId14"/>
    <p:sldId id="261" r:id="rId15"/>
    <p:sldId id="262" r:id="rId16"/>
    <p:sldId id="274" r:id="rId17"/>
    <p:sldId id="275" r:id="rId18"/>
    <p:sldId id="276" r:id="rId19"/>
    <p:sldId id="277" r:id="rId20"/>
    <p:sldId id="264" r:id="rId2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0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1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0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9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1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1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1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1838738"/>
            <a:ext cx="10058400" cy="2486373"/>
          </a:xfrm>
        </p:spPr>
        <p:txBody>
          <a:bodyPr>
            <a:noAutofit/>
          </a:bodyPr>
          <a:lstStyle/>
          <a:p>
            <a:pPr algn="ctr"/>
            <a:r>
              <a:rPr lang="es-PA" sz="5000" b="1" dirty="0"/>
              <a:t>Diagnóstico del Sector Agropecuario de Panamá: Estado de la Agricultura, Retos y Oportunidades</a:t>
            </a:r>
            <a:endParaRPr lang="es-PA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408467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/>
              <a:t>Ing. Miguel Ángel Arvelo Sánchez </a:t>
            </a:r>
          </a:p>
          <a:p>
            <a:r>
              <a:rPr lang="pt-BR" sz="2800" dirty="0"/>
              <a:t>Representante</a:t>
            </a:r>
          </a:p>
          <a:p>
            <a:r>
              <a:rPr lang="pt-BR" sz="2800" dirty="0"/>
              <a:t>IICA Panamá</a:t>
            </a:r>
            <a:endParaRPr lang="es-PA" sz="2800" dirty="0"/>
          </a:p>
          <a:p>
            <a:endParaRPr lang="es-PA" sz="1900" dirty="0"/>
          </a:p>
        </p:txBody>
      </p:sp>
      <p:pic>
        <p:nvPicPr>
          <p:cNvPr id="10" name="Imagen 9" descr="Un dibujo de un reloj&#10;&#10;El contenido generado por IA puede ser incorrecto.">
            <a:extLst>
              <a:ext uri="{FF2B5EF4-FFF2-40B4-BE49-F238E27FC236}">
                <a16:creationId xmlns:a16="http://schemas.microsoft.com/office/drawing/2014/main" id="{0E9C406A-BFB9-BF35-9198-9C7A3CDF4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59" y="0"/>
            <a:ext cx="1780282" cy="1869640"/>
          </a:xfrm>
          <a:prstGeom prst="rect">
            <a:avLst/>
          </a:prstGeom>
        </p:spPr>
      </p:pic>
      <p:pic>
        <p:nvPicPr>
          <p:cNvPr id="12" name="Imagen 1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774402DE-C0FF-76FE-0BA3-5EAB7655F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"/>
            <a:ext cx="1828800" cy="1838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26DD62-F1AC-6923-AC79-38319E9D3C1D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320" y="408729"/>
            <a:ext cx="2296160" cy="8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2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1736B0-4F6D-4F14-3650-E8CCBA6A6A29}"/>
              </a:ext>
            </a:extLst>
          </p:cNvPr>
          <p:cNvSpPr txBox="1"/>
          <p:nvPr/>
        </p:nvSpPr>
        <p:spPr>
          <a:xfrm>
            <a:off x="1395166" y="1932495"/>
            <a:ext cx="95964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Tierras cultivadas: 753,000 ha (10% del territorio nacional)</a:t>
            </a:r>
          </a:p>
          <a:p>
            <a:r>
              <a:rPr lang="es-ES" sz="2400" dirty="0"/>
              <a:t>Pastos permanentes: 1,560,000 ha (20.7%)</a:t>
            </a:r>
          </a:p>
          <a:p>
            <a:r>
              <a:rPr lang="es-ES" sz="2400" dirty="0"/>
              <a:t>Total, agropecuario en uso: 2.3 millones ha (30.5% del territorio)</a:t>
            </a:r>
          </a:p>
          <a:p>
            <a:r>
              <a:rPr lang="es-ES" sz="2400" dirty="0"/>
              <a:t>Suelos arables totales: 1.8 millones ha</a:t>
            </a:r>
          </a:p>
          <a:p>
            <a:r>
              <a:rPr lang="es-ES" sz="2400" dirty="0"/>
              <a:t>Tierras cultivadas hoy: 753,000 ha</a:t>
            </a:r>
          </a:p>
          <a:p>
            <a:r>
              <a:rPr lang="es-ES" sz="2400" dirty="0"/>
              <a:t>Potencial no utilizado: 1,046,000 ha</a:t>
            </a:r>
          </a:p>
          <a:p>
            <a:r>
              <a:rPr lang="es-ES" sz="2400" dirty="0"/>
              <a:t>Frontera agropecuaria ampliada:  hasta 3.3 millones ha con infraestructura (riego, caminos, titulación)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964C6E-3B34-58F3-4B39-D73F25A22620}"/>
              </a:ext>
            </a:extLst>
          </p:cNvPr>
          <p:cNvSpPr txBox="1"/>
          <p:nvPr/>
        </p:nvSpPr>
        <p:spPr>
          <a:xfrm>
            <a:off x="1199561" y="654163"/>
            <a:ext cx="97920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EL POTENCIAL AGROPECUARIO DE PANAMÁ</a:t>
            </a:r>
            <a:br>
              <a:rPr lang="es-ES" sz="2400" dirty="0"/>
            </a:br>
            <a:r>
              <a:rPr lang="es-ES" sz="2400" dirty="0"/>
              <a:t>Recursos disponibles, dependencia territorial y oportunidades de expansión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362294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42AB76-68E4-BD1A-63F1-C131B15C169A}"/>
              </a:ext>
            </a:extLst>
          </p:cNvPr>
          <p:cNvSpPr txBox="1"/>
          <p:nvPr/>
        </p:nvSpPr>
        <p:spPr>
          <a:xfrm>
            <a:off x="801278" y="1811658"/>
            <a:ext cx="104260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Producción actual (2022–2024)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Tierras cultivadas activas:753,000 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Producción alimentaria nacional: abastece ≈ 50–65% del consumo interno          (</a:t>
            </a:r>
            <a:r>
              <a:rPr lang="es-ES" sz="2400" i="1" u="sng" dirty="0"/>
              <a:t>2,4 Millones de personas</a:t>
            </a:r>
            <a:r>
              <a:rPr lang="es-E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Con inversiones sostenidas en tecnología, infraestructura y organización productiva, Panamá puede aumentar su producción agroalimentaria                        (</a:t>
            </a:r>
            <a:r>
              <a:rPr lang="es-ES" sz="2400" i="1" u="sng" dirty="0"/>
              <a:t>9 Millones de personas</a:t>
            </a:r>
            <a:r>
              <a:rPr lang="es-ES" sz="2400" dirty="0"/>
              <a:t>), garantizar su seguridad alimentaria, y convertirse en proveedor neto de alimentos en Mesoamérica y ofrecer productos del agro para el mundo.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08BEF9-4300-3C31-655E-208063E72C31}"/>
              </a:ext>
            </a:extLst>
          </p:cNvPr>
          <p:cNvSpPr txBox="1"/>
          <p:nvPr/>
        </p:nvSpPr>
        <p:spPr>
          <a:xfrm>
            <a:off x="801278" y="598970"/>
            <a:ext cx="10263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Potencial de Producción de Alimentos en Panamá </a:t>
            </a:r>
          </a:p>
          <a:p>
            <a:r>
              <a:rPr lang="es-ES" sz="2400" dirty="0"/>
              <a:t>Escenarios de expansión y seguridad alimentaria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351373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8124C-38B8-2F85-0C28-36AF0202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Escenarios de expansión productiva</a:t>
            </a:r>
            <a:endParaRPr lang="es-PA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1B279-8D49-0A28-AE8B-E0C86E06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u="sng" dirty="0"/>
              <a:t>Escenario conservador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Ampliación de cultivos a ≈1 millón ha (adicionales)</a:t>
            </a:r>
          </a:p>
          <a:p>
            <a:pPr lvl="1"/>
            <a:r>
              <a:rPr lang="es-ES" dirty="0"/>
              <a:t>Uso eficiente de suelo arable y conservación</a:t>
            </a:r>
          </a:p>
          <a:p>
            <a:pPr lvl="1"/>
            <a:r>
              <a:rPr lang="es-ES" dirty="0"/>
              <a:t>Producción potencial aumentaría ≈60–70%</a:t>
            </a:r>
          </a:p>
          <a:p>
            <a:r>
              <a:rPr lang="es-ES" u="sng" dirty="0"/>
              <a:t>Escenario intensivo:</a:t>
            </a:r>
          </a:p>
          <a:p>
            <a:pPr lvl="1"/>
            <a:r>
              <a:rPr lang="es-ES" dirty="0"/>
              <a:t>Uso completo de las 1.8 millones ha arables</a:t>
            </a:r>
          </a:p>
          <a:p>
            <a:pPr lvl="1"/>
            <a:r>
              <a:rPr lang="es-ES" dirty="0"/>
              <a:t>Intensificación ganadera (≈1.56 millones ha de pastos)</a:t>
            </a:r>
          </a:p>
          <a:p>
            <a:pPr lvl="1"/>
            <a:r>
              <a:rPr lang="es-ES" dirty="0"/>
              <a:t>Producción de alimentos se **duplicaría** y Panamá podría abastecer hasta 8–9 millones de personas (doble de su población actual)</a:t>
            </a:r>
          </a:p>
          <a:p>
            <a:r>
              <a:rPr lang="es-ES" sz="2100" u="sng" dirty="0"/>
              <a:t>Escenario estratégico integral:</a:t>
            </a:r>
          </a:p>
          <a:p>
            <a:pPr lvl="1"/>
            <a:r>
              <a:rPr lang="es-ES" dirty="0"/>
              <a:t>Incorporación de riego, infraestructura, titulación de tierras</a:t>
            </a:r>
          </a:p>
          <a:p>
            <a:pPr lvl="1"/>
            <a:r>
              <a:rPr lang="es-ES" dirty="0"/>
              <a:t>Frontera agropecuaria se eleva a 3.3 millones ha</a:t>
            </a:r>
          </a:p>
          <a:p>
            <a:pPr lvl="1"/>
            <a:r>
              <a:rPr lang="es-ES" dirty="0"/>
              <a:t>Capacidad de producción nacional cubriría mercados internos y exportaciones sostenidas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1576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CDB7BF-D939-599D-F84A-8FFCC90D7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3432" r="4791" b="31183"/>
          <a:stretch/>
        </p:blipFill>
        <p:spPr bwMode="auto">
          <a:xfrm>
            <a:off x="523761" y="1038318"/>
            <a:ext cx="10949899" cy="4420243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8083D06-957F-616E-87C1-CFD18B6A65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83225" y="4953786"/>
            <a:ext cx="697583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A" sz="1900" dirty="0"/>
              <a:t>2.4M</a:t>
            </a:r>
          </a:p>
        </p:txBody>
      </p:sp>
    </p:spTree>
    <p:extLst>
      <p:ext uri="{BB962C8B-B14F-4D97-AF65-F5344CB8AC3E}">
        <p14:creationId xmlns:p14="http://schemas.microsoft.com/office/powerpoint/2010/main" val="405131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41B62-74B1-FC77-FFEB-C60A0A7C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Factores de Éxito Comunes en el Desarrollo Agropecuario en América Latina</a:t>
            </a:r>
            <a:endParaRPr lang="es-PA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C491D4-5EDC-108D-11B2-9ECBBB583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✅ Adopción acelerada de tecnologías clave**</a:t>
            </a:r>
          </a:p>
          <a:p>
            <a:pPr lvl="1"/>
            <a:r>
              <a:rPr lang="es-ES" dirty="0"/>
              <a:t>Siembra directa, riego tecnificado, mecanización moderna</a:t>
            </a:r>
          </a:p>
          <a:p>
            <a:pPr lvl="1"/>
            <a:r>
              <a:rPr lang="es-ES" dirty="0"/>
              <a:t>Biotecnología (transgénicos, semillas mejoradas), agricultura de precisión</a:t>
            </a:r>
          </a:p>
          <a:p>
            <a:pPr lvl="1"/>
            <a:r>
              <a:rPr lang="es-ES" dirty="0"/>
              <a:t>Invernaderos, agroindustria con valor agregado</a:t>
            </a:r>
          </a:p>
          <a:p>
            <a:r>
              <a:rPr lang="es-ES" dirty="0"/>
              <a:t>✅ Inversión estratégica y sostenida**</a:t>
            </a:r>
          </a:p>
          <a:p>
            <a:pPr lvl="1"/>
            <a:r>
              <a:rPr lang="es-ES" dirty="0"/>
              <a:t>Fuerte inversión privada nacional y extranjera en agronegocios</a:t>
            </a:r>
          </a:p>
          <a:p>
            <a:pPr lvl="1"/>
            <a:r>
              <a:rPr lang="es-ES" dirty="0"/>
              <a:t>Inversión pública en infraestructura rural, investigación (INTA, EMBRAPA, INIA, etc.)</a:t>
            </a:r>
          </a:p>
          <a:p>
            <a:pPr lvl="1"/>
            <a:r>
              <a:rPr lang="es-ES" dirty="0"/>
              <a:t>Financiamiento y créditos especializados para innovación productiva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5750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C1617-0A73-8E84-9706-D896FA74F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5DB87-6CC6-252F-EBC5-E1CB72F8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Factores de Éxito Comunes en el Desarrollo Agropecuario en América Latina</a:t>
            </a:r>
            <a:endParaRPr lang="es-PA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F1BF09-AAE7-8468-0FF0-CEE50782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✅ Organización eficiente de los productores</a:t>
            </a:r>
          </a:p>
          <a:p>
            <a:pPr lvl="1"/>
            <a:r>
              <a:rPr lang="es-ES" dirty="0"/>
              <a:t>Cooperativas agroindustriales exitosas (Dos Pinos, CONACADO, ACA, </a:t>
            </a:r>
            <a:r>
              <a:rPr lang="es-ES" dirty="0" err="1"/>
              <a:t>Conaprole</a:t>
            </a:r>
            <a:r>
              <a:rPr lang="es-ES" dirty="0"/>
              <a:t>, Coamo)</a:t>
            </a:r>
          </a:p>
          <a:p>
            <a:pPr lvl="1"/>
            <a:r>
              <a:rPr lang="es-ES" dirty="0"/>
              <a:t>Clústeres y asociaciones por rubro con integración a cadenas de valor</a:t>
            </a:r>
          </a:p>
          <a:p>
            <a:pPr lvl="1"/>
            <a:r>
              <a:rPr lang="es-ES" dirty="0"/>
              <a:t>Plataformas público-privadas para gobernanza sectorial y acceso a mercados</a:t>
            </a:r>
          </a:p>
          <a:p>
            <a:r>
              <a:rPr lang="es-ES" dirty="0"/>
              <a:t>✅ Foco en exportaciones y diferenciación de productos</a:t>
            </a:r>
          </a:p>
          <a:p>
            <a:pPr lvl="1"/>
            <a:r>
              <a:rPr lang="es-ES" dirty="0"/>
              <a:t>Producción orientada a nichos de alto valor: orgánicos, certificados, especiales</a:t>
            </a:r>
          </a:p>
          <a:p>
            <a:pPr lvl="1"/>
            <a:r>
              <a:rPr lang="es-ES" dirty="0"/>
              <a:t>Posicionamiento internacional a través de calidad, trazabilidad y sostenibilidad</a:t>
            </a:r>
          </a:p>
          <a:p>
            <a:r>
              <a:rPr lang="es-ES" dirty="0"/>
              <a:t>✅ Gestión sostenible del crecimiento agrícola</a:t>
            </a:r>
          </a:p>
          <a:p>
            <a:pPr lvl="1"/>
            <a:r>
              <a:rPr lang="es-ES" dirty="0"/>
              <a:t>Buenas prácticas agrícolas, control de erosión, certificaciones ambientales</a:t>
            </a:r>
          </a:p>
          <a:p>
            <a:pPr lvl="1"/>
            <a:r>
              <a:rPr lang="es-ES" dirty="0"/>
              <a:t>Planificación del uso del suelo y políticas de sostenibilidad rural</a:t>
            </a:r>
          </a:p>
          <a:p>
            <a:endParaRPr lang="es-ES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3799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002D00-02C4-199B-4A05-7FC119E75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2"/>
          <a:stretch/>
        </p:blipFill>
        <p:spPr bwMode="auto">
          <a:xfrm>
            <a:off x="413657" y="806002"/>
            <a:ext cx="10740938" cy="4615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65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50322D-FAC2-57C0-94CC-31EAC2EDD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870858" y="741191"/>
            <a:ext cx="10276114" cy="501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566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409582-F25C-89ED-DA8C-2BF2CE01B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5"/>
          <a:stretch/>
        </p:blipFill>
        <p:spPr bwMode="auto">
          <a:xfrm>
            <a:off x="818057" y="1023305"/>
            <a:ext cx="10338172" cy="4811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27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3EA8C3-330F-8663-3D7D-972297E51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4"/>
          <a:stretch/>
        </p:blipFill>
        <p:spPr bwMode="auto">
          <a:xfrm>
            <a:off x="1034143" y="827314"/>
            <a:ext cx="10091057" cy="3811251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D26E9E-D5EB-28A6-3E19-815577CAD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05" y="4164479"/>
            <a:ext cx="1449388" cy="1656144"/>
          </a:xfrm>
          <a:prstGeom prst="rect">
            <a:avLst/>
          </a:prstGeom>
          <a:noFill/>
        </p:spPr>
      </p:pic>
      <p:pic>
        <p:nvPicPr>
          <p:cNvPr id="6" name="Imagen 5" descr="Avión volando en el cielo&#10;&#10;El contenido generado por IA puede ser incorrecto.">
            <a:extLst>
              <a:ext uri="{FF2B5EF4-FFF2-40B4-BE49-F238E27FC236}">
                <a16:creationId xmlns:a16="http://schemas.microsoft.com/office/drawing/2014/main" id="{F46374E5-3218-25D4-3638-F4B2D1889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5" y="4452257"/>
            <a:ext cx="1730831" cy="1060681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910BAC-2B79-9349-A70B-285607796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49" y="4286136"/>
            <a:ext cx="1730832" cy="1534487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EF6EE7-23FD-3DDA-0DA1-C564DDB409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76" y="4416622"/>
            <a:ext cx="1817461" cy="1318260"/>
          </a:xfrm>
          <a:prstGeom prst="rect">
            <a:avLst/>
          </a:prstGeo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B9D3EE-6BE2-88F5-7ACA-C1F3105356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532" y="4286136"/>
            <a:ext cx="1395774" cy="1693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49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1BDA56D-7C15-BB92-3CF0-DA5BE57E0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24137" r="1893" b="39398"/>
          <a:stretch/>
        </p:blipFill>
        <p:spPr bwMode="auto">
          <a:xfrm>
            <a:off x="159658" y="1763935"/>
            <a:ext cx="11691257" cy="2514972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49BE553-0AB1-E344-A4BA-3F384BE7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3404" r="2503" b="85648"/>
          <a:stretch/>
        </p:blipFill>
        <p:spPr bwMode="auto">
          <a:xfrm>
            <a:off x="341084" y="1008910"/>
            <a:ext cx="11509831" cy="75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12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8560" y="1455003"/>
            <a:ext cx="10058400" cy="1450757"/>
          </a:xfrm>
        </p:spPr>
        <p:txBody>
          <a:bodyPr/>
          <a:lstStyle/>
          <a:p>
            <a:pPr algn="ctr"/>
            <a:r>
              <a:rPr lang="es-MX" b="1" dirty="0"/>
              <a:t>¡Gracias por su atención!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85952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32F54-7F17-CCEA-478B-53DBF000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9400" cy="1015999"/>
          </a:xfrm>
        </p:spPr>
        <p:txBody>
          <a:bodyPr>
            <a:normAutofit/>
          </a:bodyPr>
          <a:lstStyle/>
          <a:p>
            <a:r>
              <a:rPr lang="es-ES" sz="4000" dirty="0"/>
              <a:t>Peso Económico del Agro Ampliado en Panamá</a:t>
            </a:r>
            <a:endParaRPr lang="es-PA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0E59E6-7CC6-A4DB-7536-AB48655A7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49"/>
            <a:ext cx="10515600" cy="44053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3300" u="sng" dirty="0"/>
              <a:t>Desde la finca hasta el consumidor final</a:t>
            </a:r>
            <a:endParaRPr lang="es-ES" u="sng" dirty="0"/>
          </a:p>
          <a:p>
            <a:r>
              <a:rPr lang="es-ES" dirty="0"/>
              <a:t>📊 Aportes al PIB nacional (2024)</a:t>
            </a:r>
          </a:p>
          <a:p>
            <a:pPr lvl="1"/>
            <a:r>
              <a:rPr lang="es-ES" dirty="0"/>
              <a:t>Agricultura y ganadería primarias: 2.5% del PIB</a:t>
            </a:r>
          </a:p>
          <a:p>
            <a:pPr lvl="1"/>
            <a:r>
              <a:rPr lang="es-ES" dirty="0"/>
              <a:t>Agroindustria alimentaria (procesamiento y manufactura): 4.8% del PIB</a:t>
            </a:r>
          </a:p>
          <a:p>
            <a:pPr lvl="1"/>
            <a:r>
              <a:rPr lang="es-ES" dirty="0"/>
              <a:t>Exportaciones agroalimentarias:1.0% del PIB</a:t>
            </a:r>
          </a:p>
          <a:p>
            <a:pPr lvl="1"/>
            <a:r>
              <a:rPr lang="es-ES" dirty="0"/>
              <a:t>Comercio y servicios de alimentos (restaurantes, supermercados, distribución): 7.5% del PIB**</a:t>
            </a:r>
          </a:p>
          <a:p>
            <a:pPr lvl="1"/>
            <a:r>
              <a:rPr lang="es-ES" sz="2900" u="sng" dirty="0">
                <a:solidFill>
                  <a:schemeClr val="bg2">
                    <a:lumMod val="50000"/>
                  </a:schemeClr>
                </a:solidFill>
              </a:rPr>
              <a:t>Total agricultura ampliada:≈ 15.9% del PIB panameño </a:t>
            </a:r>
            <a:r>
              <a:rPr lang="es-ES" dirty="0"/>
              <a:t>(≈ B/. 13,600 millones)</a:t>
            </a:r>
          </a:p>
          <a:p>
            <a:r>
              <a:rPr lang="es-ES" dirty="0"/>
              <a:t>👥 Impacto en el empleo nacional</a:t>
            </a:r>
          </a:p>
          <a:p>
            <a:r>
              <a:rPr lang="es-ES" dirty="0"/>
              <a:t>Aproximadamente 29% de los empleos (≈ 572,000 personas) están vinculados al sistema agroalimentario ampliado.</a:t>
            </a:r>
          </a:p>
          <a:p>
            <a:pPr marL="0" indent="0">
              <a:buNone/>
            </a:pPr>
            <a:r>
              <a:rPr lang="es-ES" sz="2900" u="sng" dirty="0"/>
              <a:t>Desde el trabajo en fincas y ganaderías, hasta industrias alimentarias, comercio y servicios.</a:t>
            </a:r>
            <a:endParaRPr lang="es-ES" u="sng" dirty="0"/>
          </a:p>
          <a:p>
            <a:r>
              <a:rPr lang="es-ES" dirty="0"/>
              <a:t>📌 </a:t>
            </a:r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Uno de cada seis balboas que genera la economía panameña y uno de cada tres empleos están directa o indirectamente vinculados a la agricultura y la alimentación.</a:t>
            </a:r>
          </a:p>
          <a:p>
            <a:r>
              <a:rPr lang="es-ES" dirty="0"/>
              <a:t>Este dato coloca al agro como un pilar comparable en impacto económico a sectores como logística o construcción, y subraya su importancia para el desarrollo sostenible del país.</a:t>
            </a:r>
          </a:p>
        </p:txBody>
      </p:sp>
    </p:spTree>
    <p:extLst>
      <p:ext uri="{BB962C8B-B14F-4D97-AF65-F5344CB8AC3E}">
        <p14:creationId xmlns:p14="http://schemas.microsoft.com/office/powerpoint/2010/main" val="385810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AF154D-0B63-02BF-0825-97B91E59A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3003" r="933" b="16586"/>
          <a:stretch/>
        </p:blipFill>
        <p:spPr bwMode="auto">
          <a:xfrm>
            <a:off x="870409" y="829906"/>
            <a:ext cx="10451181" cy="4984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03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244F018-C9EE-D4B3-6348-BF9E933C3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2779" r="1359" b="17553"/>
          <a:stretch/>
        </p:blipFill>
        <p:spPr bwMode="auto">
          <a:xfrm>
            <a:off x="770899" y="747724"/>
            <a:ext cx="10479717" cy="497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613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F9059-38AF-6731-609D-A83155C6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Territorio y población dependiente del agro</a:t>
            </a:r>
            <a:br>
              <a:rPr lang="es-ES" dirty="0"/>
            </a:br>
            <a:endParaRPr lang="es-PA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AFE32-5CA4-92D7-BA36-A3B7300DF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400" dirty="0"/>
              <a:t>350 corregimientos rurales con vocación agrícola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/>
              <a:t>2,400 comunidades dependen directamente del agro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/>
              <a:t>29% del empleo nacional vinculado al sistema agroalimentario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400" dirty="0"/>
              <a:t>572,000 personas empleadas en la cadena agro productiva (producción, transformación, logística, comercialización)</a:t>
            </a:r>
            <a:endParaRPr lang="es-PA" sz="2400" dirty="0"/>
          </a:p>
          <a:p>
            <a:pPr>
              <a:buFont typeface="Wingdings" panose="05000000000000000000" pitchFamily="2" charset="2"/>
              <a:buChar char="§"/>
            </a:pP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11747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4E095F-B1A7-868A-DE6A-0A734672B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4093" r="1721" b="38965"/>
          <a:stretch/>
        </p:blipFill>
        <p:spPr bwMode="auto">
          <a:xfrm>
            <a:off x="166733" y="1407184"/>
            <a:ext cx="11553733" cy="382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5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B897B2-A0CE-68E6-7D89-7C8075381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3376" r="1324" b="36883"/>
          <a:stretch/>
        </p:blipFill>
        <p:spPr bwMode="auto">
          <a:xfrm>
            <a:off x="314650" y="1398760"/>
            <a:ext cx="11562700" cy="406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98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94F925-0FB0-BBBB-F2F2-E2160291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1725" r="3153" b="43190"/>
          <a:stretch/>
        </p:blipFill>
        <p:spPr bwMode="auto">
          <a:xfrm>
            <a:off x="438462" y="1447901"/>
            <a:ext cx="11315076" cy="375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3452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725</Words>
  <Application>Microsoft Office PowerPoint</Application>
  <PresentationFormat>Panorámica</PresentationFormat>
  <Paragraphs>72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Retrospección</vt:lpstr>
      <vt:lpstr>Diagnóstico del Sector Agropecuario de Panamá: Estado de la Agricultura, Retos y Oportunidades</vt:lpstr>
      <vt:lpstr>Presentación de PowerPoint</vt:lpstr>
      <vt:lpstr>Peso Económico del Agro Ampliado en Panamá</vt:lpstr>
      <vt:lpstr>Presentación de PowerPoint</vt:lpstr>
      <vt:lpstr>Presentación de PowerPoint</vt:lpstr>
      <vt:lpstr>Territorio y población dependiente del agro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Escenarios de expansión productiva</vt:lpstr>
      <vt:lpstr>Presentación de PowerPoint</vt:lpstr>
      <vt:lpstr>Factores de Éxito Comunes en el Desarrollo Agropecuario en América Latina</vt:lpstr>
      <vt:lpstr>Factores de Éxito Comunes en el Desarrollo Agropecuario en América Latina</vt:lpstr>
      <vt:lpstr>Presentación de PowerPoint</vt:lpstr>
      <vt:lpstr>Presentación de PowerPoint</vt:lpstr>
      <vt:lpstr>Presentación de PowerPoint</vt:lpstr>
      <vt:lpstr>Presentación de PowerPoint</vt:lpstr>
      <vt:lpstr>¡Gracias por su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conferencia/ponencia</dc:title>
  <dc:creator>RDCG</dc:creator>
  <cp:lastModifiedBy>Leslie Sanchez</cp:lastModifiedBy>
  <cp:revision>11</cp:revision>
  <cp:lastPrinted>2025-05-09T20:07:06Z</cp:lastPrinted>
  <dcterms:created xsi:type="dcterms:W3CDTF">2025-04-24T14:39:47Z</dcterms:created>
  <dcterms:modified xsi:type="dcterms:W3CDTF">2025-05-14T20:16:19Z</dcterms:modified>
</cp:coreProperties>
</file>