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22"/>
  </p:notesMasterIdLst>
  <p:sldIdLst>
    <p:sldId id="256" r:id="rId2"/>
    <p:sldId id="488" r:id="rId3"/>
    <p:sldId id="487" r:id="rId4"/>
    <p:sldId id="1876" r:id="rId5"/>
    <p:sldId id="419" r:id="rId6"/>
    <p:sldId id="271" r:id="rId7"/>
    <p:sldId id="481" r:id="rId8"/>
    <p:sldId id="492" r:id="rId9"/>
    <p:sldId id="493" r:id="rId10"/>
    <p:sldId id="491" r:id="rId11"/>
    <p:sldId id="1878" r:id="rId12"/>
    <p:sldId id="1879" r:id="rId13"/>
    <p:sldId id="1877" r:id="rId14"/>
    <p:sldId id="265" r:id="rId15"/>
    <p:sldId id="1882" r:id="rId16"/>
    <p:sldId id="1883" r:id="rId17"/>
    <p:sldId id="1884" r:id="rId18"/>
    <p:sldId id="1885" r:id="rId19"/>
    <p:sldId id="1886" r:id="rId20"/>
    <p:sldId id="49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8" autoAdjust="0"/>
    <p:restoredTop sz="94660"/>
  </p:normalViewPr>
  <p:slideViewPr>
    <p:cSldViewPr snapToGrid="0">
      <p:cViewPr varScale="1">
        <p:scale>
          <a:sx n="69" d="100"/>
          <a:sy n="69"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877C81-E228-4568-B150-C65845BF687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US"/>
        </a:p>
      </dgm:t>
    </dgm:pt>
    <dgm:pt modelId="{12E11694-987F-420E-83D1-13F31A48F058}">
      <dgm:prSet phldrT="[Texto]"/>
      <dgm:spPr/>
      <dgm:t>
        <a:bodyPr/>
        <a:lstStyle/>
        <a:p>
          <a:r>
            <a:rPr lang="es-US" dirty="0"/>
            <a:t>Agricultura de Precisión</a:t>
          </a:r>
        </a:p>
      </dgm:t>
    </dgm:pt>
    <dgm:pt modelId="{C437C2CB-77FD-4906-88C4-52056609F0BE}" type="parTrans" cxnId="{82529E41-30BC-446B-B008-145B6DDAEBFB}">
      <dgm:prSet/>
      <dgm:spPr/>
      <dgm:t>
        <a:bodyPr/>
        <a:lstStyle/>
        <a:p>
          <a:endParaRPr lang="es-US"/>
        </a:p>
      </dgm:t>
    </dgm:pt>
    <dgm:pt modelId="{CA3A0100-1466-4E29-8BEC-BB37C7E3DB00}" type="sibTrans" cxnId="{82529E41-30BC-446B-B008-145B6DDAEBFB}">
      <dgm:prSet/>
      <dgm:spPr/>
      <dgm:t>
        <a:bodyPr/>
        <a:lstStyle/>
        <a:p>
          <a:endParaRPr lang="es-US"/>
        </a:p>
      </dgm:t>
    </dgm:pt>
    <dgm:pt modelId="{D1A99D56-897D-4860-8410-787C65B73E4E}">
      <dgm:prSet/>
      <dgm:spPr/>
      <dgm:t>
        <a:bodyPr/>
        <a:lstStyle/>
        <a:p>
          <a:r>
            <a:rPr lang="es-MX" dirty="0"/>
            <a:t>Los sistemas de IA analizan datos de drones, satélites y sensores terrestres para monitorear el crecimiento de los cultivos, identificar problemas de plagas o enfermedades y recomendar prácticas de manejo específicas para maximizar el rendimiento.</a:t>
          </a:r>
          <a:endParaRPr lang="es-US" dirty="0"/>
        </a:p>
      </dgm:t>
    </dgm:pt>
    <dgm:pt modelId="{23671E9C-B5E1-45E6-825A-2372F9D5652A}" type="parTrans" cxnId="{3AE55849-2C93-4AA5-9418-D70AAEDD2897}">
      <dgm:prSet/>
      <dgm:spPr/>
      <dgm:t>
        <a:bodyPr/>
        <a:lstStyle/>
        <a:p>
          <a:endParaRPr lang="es-US"/>
        </a:p>
      </dgm:t>
    </dgm:pt>
    <dgm:pt modelId="{761AD2E0-9D09-4A63-A361-B7A9A2DD1141}" type="sibTrans" cxnId="{3AE55849-2C93-4AA5-9418-D70AAEDD2897}">
      <dgm:prSet/>
      <dgm:spPr/>
      <dgm:t>
        <a:bodyPr/>
        <a:lstStyle/>
        <a:p>
          <a:endParaRPr lang="es-US"/>
        </a:p>
      </dgm:t>
    </dgm:pt>
    <dgm:pt modelId="{A98DF074-3576-4A02-8459-A97AA6BB323F}">
      <dgm:prSet/>
      <dgm:spPr/>
      <dgm:t>
        <a:bodyPr/>
        <a:lstStyle/>
        <a:p>
          <a:r>
            <a:rPr lang="es-US" dirty="0"/>
            <a:t>Modelos Predictivos</a:t>
          </a:r>
        </a:p>
      </dgm:t>
    </dgm:pt>
    <dgm:pt modelId="{7C196555-DCEA-4D6C-9ABF-150A55BC2C7C}" type="parTrans" cxnId="{4B5B4D7E-424A-4683-A0BD-C74910ABADDC}">
      <dgm:prSet/>
      <dgm:spPr/>
      <dgm:t>
        <a:bodyPr/>
        <a:lstStyle/>
        <a:p>
          <a:endParaRPr lang="es-US"/>
        </a:p>
      </dgm:t>
    </dgm:pt>
    <dgm:pt modelId="{3A2D5C41-D0A6-4475-81F4-4913FC767356}" type="sibTrans" cxnId="{4B5B4D7E-424A-4683-A0BD-C74910ABADDC}">
      <dgm:prSet/>
      <dgm:spPr/>
      <dgm:t>
        <a:bodyPr/>
        <a:lstStyle/>
        <a:p>
          <a:endParaRPr lang="es-US"/>
        </a:p>
      </dgm:t>
    </dgm:pt>
    <dgm:pt modelId="{A4BA9F5C-955C-481B-877A-C6AFEE3F2237}">
      <dgm:prSet/>
      <dgm:spPr/>
      <dgm:t>
        <a:bodyPr/>
        <a:lstStyle/>
        <a:p>
          <a:r>
            <a:rPr lang="es-MX" dirty="0"/>
            <a:t>La IA puede predecir el rendimiento de los cultivos y sugerir prácticas agrícolas óptimas basadas en el análisis de datos históricos y actuales, así como en las previsiones climáticas.</a:t>
          </a:r>
          <a:endParaRPr lang="es-US" dirty="0"/>
        </a:p>
      </dgm:t>
    </dgm:pt>
    <dgm:pt modelId="{017D9224-B98C-4799-ADE9-B78A1E8EB9A7}" type="parTrans" cxnId="{6FB9566A-0974-440D-BB74-F4ADE2B82B3F}">
      <dgm:prSet/>
      <dgm:spPr/>
      <dgm:t>
        <a:bodyPr/>
        <a:lstStyle/>
        <a:p>
          <a:endParaRPr lang="es-US"/>
        </a:p>
      </dgm:t>
    </dgm:pt>
    <dgm:pt modelId="{4CE76606-A8F2-4A07-819C-8C41A32C69FA}" type="sibTrans" cxnId="{6FB9566A-0974-440D-BB74-F4ADE2B82B3F}">
      <dgm:prSet/>
      <dgm:spPr/>
      <dgm:t>
        <a:bodyPr/>
        <a:lstStyle/>
        <a:p>
          <a:endParaRPr lang="es-US"/>
        </a:p>
      </dgm:t>
    </dgm:pt>
    <dgm:pt modelId="{47DF70C2-2E09-4E52-8760-496258902E42}" type="pres">
      <dgm:prSet presAssocID="{0E877C81-E228-4568-B150-C65845BF6874}" presName="linear" presStyleCnt="0">
        <dgm:presLayoutVars>
          <dgm:animLvl val="lvl"/>
          <dgm:resizeHandles val="exact"/>
        </dgm:presLayoutVars>
      </dgm:prSet>
      <dgm:spPr/>
    </dgm:pt>
    <dgm:pt modelId="{478F2A4F-2BB2-456C-8D13-287E84C204E6}" type="pres">
      <dgm:prSet presAssocID="{12E11694-987F-420E-83D1-13F31A48F058}" presName="parentText" presStyleLbl="node1" presStyleIdx="0" presStyleCnt="2">
        <dgm:presLayoutVars>
          <dgm:chMax val="0"/>
          <dgm:bulletEnabled val="1"/>
        </dgm:presLayoutVars>
      </dgm:prSet>
      <dgm:spPr/>
    </dgm:pt>
    <dgm:pt modelId="{5B41D01C-57CB-46E6-9D03-7D1DFF5E8F92}" type="pres">
      <dgm:prSet presAssocID="{12E11694-987F-420E-83D1-13F31A48F058}" presName="childText" presStyleLbl="revTx" presStyleIdx="0" presStyleCnt="2">
        <dgm:presLayoutVars>
          <dgm:bulletEnabled val="1"/>
        </dgm:presLayoutVars>
      </dgm:prSet>
      <dgm:spPr/>
    </dgm:pt>
    <dgm:pt modelId="{24A63445-BB61-46F5-9873-D87C38C29EA4}" type="pres">
      <dgm:prSet presAssocID="{A98DF074-3576-4A02-8459-A97AA6BB323F}" presName="parentText" presStyleLbl="node1" presStyleIdx="1" presStyleCnt="2">
        <dgm:presLayoutVars>
          <dgm:chMax val="0"/>
          <dgm:bulletEnabled val="1"/>
        </dgm:presLayoutVars>
      </dgm:prSet>
      <dgm:spPr/>
    </dgm:pt>
    <dgm:pt modelId="{306DDD41-D72A-41FF-8D78-53CF7F189EE7}" type="pres">
      <dgm:prSet presAssocID="{A98DF074-3576-4A02-8459-A97AA6BB323F}" presName="childText" presStyleLbl="revTx" presStyleIdx="1" presStyleCnt="2">
        <dgm:presLayoutVars>
          <dgm:bulletEnabled val="1"/>
        </dgm:presLayoutVars>
      </dgm:prSet>
      <dgm:spPr/>
    </dgm:pt>
  </dgm:ptLst>
  <dgm:cxnLst>
    <dgm:cxn modelId="{8D671717-A883-4683-9680-45308FEF61C7}" type="presOf" srcId="{0E877C81-E228-4568-B150-C65845BF6874}" destId="{47DF70C2-2E09-4E52-8760-496258902E42}" srcOrd="0" destOrd="0" presId="urn:microsoft.com/office/officeart/2005/8/layout/vList2"/>
    <dgm:cxn modelId="{82529E41-30BC-446B-B008-145B6DDAEBFB}" srcId="{0E877C81-E228-4568-B150-C65845BF6874}" destId="{12E11694-987F-420E-83D1-13F31A48F058}" srcOrd="0" destOrd="0" parTransId="{C437C2CB-77FD-4906-88C4-52056609F0BE}" sibTransId="{CA3A0100-1466-4E29-8BEC-BB37C7E3DB00}"/>
    <dgm:cxn modelId="{3AE55849-2C93-4AA5-9418-D70AAEDD2897}" srcId="{12E11694-987F-420E-83D1-13F31A48F058}" destId="{D1A99D56-897D-4860-8410-787C65B73E4E}" srcOrd="0" destOrd="0" parTransId="{23671E9C-B5E1-45E6-825A-2372F9D5652A}" sibTransId="{761AD2E0-9D09-4A63-A361-B7A9A2DD1141}"/>
    <dgm:cxn modelId="{6FB9566A-0974-440D-BB74-F4ADE2B82B3F}" srcId="{A98DF074-3576-4A02-8459-A97AA6BB323F}" destId="{A4BA9F5C-955C-481B-877A-C6AFEE3F2237}" srcOrd="0" destOrd="0" parTransId="{017D9224-B98C-4799-ADE9-B78A1E8EB9A7}" sibTransId="{4CE76606-A8F2-4A07-819C-8C41A32C69FA}"/>
    <dgm:cxn modelId="{A351584F-C76B-49CC-9156-F5FB29C1C09C}" type="presOf" srcId="{A4BA9F5C-955C-481B-877A-C6AFEE3F2237}" destId="{306DDD41-D72A-41FF-8D78-53CF7F189EE7}" srcOrd="0" destOrd="0" presId="urn:microsoft.com/office/officeart/2005/8/layout/vList2"/>
    <dgm:cxn modelId="{47A8C359-34CB-4808-915D-4BCE9B17C484}" type="presOf" srcId="{D1A99D56-897D-4860-8410-787C65B73E4E}" destId="{5B41D01C-57CB-46E6-9D03-7D1DFF5E8F92}" srcOrd="0" destOrd="0" presId="urn:microsoft.com/office/officeart/2005/8/layout/vList2"/>
    <dgm:cxn modelId="{4B5B4D7E-424A-4683-A0BD-C74910ABADDC}" srcId="{0E877C81-E228-4568-B150-C65845BF6874}" destId="{A98DF074-3576-4A02-8459-A97AA6BB323F}" srcOrd="1" destOrd="0" parTransId="{7C196555-DCEA-4D6C-9ABF-150A55BC2C7C}" sibTransId="{3A2D5C41-D0A6-4475-81F4-4913FC767356}"/>
    <dgm:cxn modelId="{5A8CEF94-D20B-4359-B425-53238C28301C}" type="presOf" srcId="{12E11694-987F-420E-83D1-13F31A48F058}" destId="{478F2A4F-2BB2-456C-8D13-287E84C204E6}" srcOrd="0" destOrd="0" presId="urn:microsoft.com/office/officeart/2005/8/layout/vList2"/>
    <dgm:cxn modelId="{F29936E2-3E3A-4001-B9E5-62CE5A985520}" type="presOf" srcId="{A98DF074-3576-4A02-8459-A97AA6BB323F}" destId="{24A63445-BB61-46F5-9873-D87C38C29EA4}" srcOrd="0" destOrd="0" presId="urn:microsoft.com/office/officeart/2005/8/layout/vList2"/>
    <dgm:cxn modelId="{1C96C9BB-BEEB-460B-B2E3-32AAC94CB7AC}" type="presParOf" srcId="{47DF70C2-2E09-4E52-8760-496258902E42}" destId="{478F2A4F-2BB2-456C-8D13-287E84C204E6}" srcOrd="0" destOrd="0" presId="urn:microsoft.com/office/officeart/2005/8/layout/vList2"/>
    <dgm:cxn modelId="{BBF1F0BB-C816-4865-B742-A43EA30B1CBE}" type="presParOf" srcId="{47DF70C2-2E09-4E52-8760-496258902E42}" destId="{5B41D01C-57CB-46E6-9D03-7D1DFF5E8F92}" srcOrd="1" destOrd="0" presId="urn:microsoft.com/office/officeart/2005/8/layout/vList2"/>
    <dgm:cxn modelId="{8BFE7AC3-4BD8-4135-9992-7B5C2C8EE523}" type="presParOf" srcId="{47DF70C2-2E09-4E52-8760-496258902E42}" destId="{24A63445-BB61-46F5-9873-D87C38C29EA4}" srcOrd="2" destOrd="0" presId="urn:microsoft.com/office/officeart/2005/8/layout/vList2"/>
    <dgm:cxn modelId="{6651271E-F5E0-42A1-99AA-E9824DD509B5}" type="presParOf" srcId="{47DF70C2-2E09-4E52-8760-496258902E42}" destId="{306DDD41-D72A-41FF-8D78-53CF7F189EE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F2A4F-2BB2-456C-8D13-287E84C204E6}">
      <dsp:nvSpPr>
        <dsp:cNvPr id="0" name=""/>
        <dsp:cNvSpPr/>
      </dsp:nvSpPr>
      <dsp:spPr>
        <a:xfrm>
          <a:off x="0" y="235467"/>
          <a:ext cx="5713624" cy="64759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US" sz="2700" kern="1200" dirty="0"/>
            <a:t>Agricultura de Precisión</a:t>
          </a:r>
        </a:p>
      </dsp:txBody>
      <dsp:txXfrm>
        <a:off x="31613" y="267080"/>
        <a:ext cx="5650398" cy="584369"/>
      </dsp:txXfrm>
    </dsp:sp>
    <dsp:sp modelId="{5B41D01C-57CB-46E6-9D03-7D1DFF5E8F92}">
      <dsp:nvSpPr>
        <dsp:cNvPr id="0" name=""/>
        <dsp:cNvSpPr/>
      </dsp:nvSpPr>
      <dsp:spPr>
        <a:xfrm>
          <a:off x="0" y="883062"/>
          <a:ext cx="5713624" cy="1844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0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MX" sz="2100" kern="1200" dirty="0"/>
            <a:t>Los sistemas de IA analizan datos de drones, satélites y sensores terrestres para monitorear el crecimiento de los cultivos, identificar problemas de plagas o enfermedades y recomendar prácticas de manejo específicas para maximizar el rendimiento.</a:t>
          </a:r>
          <a:endParaRPr lang="es-US" sz="2100" kern="1200" dirty="0"/>
        </a:p>
      </dsp:txBody>
      <dsp:txXfrm>
        <a:off x="0" y="883062"/>
        <a:ext cx="5713624" cy="1844369"/>
      </dsp:txXfrm>
    </dsp:sp>
    <dsp:sp modelId="{24A63445-BB61-46F5-9873-D87C38C29EA4}">
      <dsp:nvSpPr>
        <dsp:cNvPr id="0" name=""/>
        <dsp:cNvSpPr/>
      </dsp:nvSpPr>
      <dsp:spPr>
        <a:xfrm>
          <a:off x="0" y="2727432"/>
          <a:ext cx="5713624" cy="64759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US" sz="2700" kern="1200" dirty="0"/>
            <a:t>Modelos Predictivos</a:t>
          </a:r>
        </a:p>
      </dsp:txBody>
      <dsp:txXfrm>
        <a:off x="31613" y="2759045"/>
        <a:ext cx="5650398" cy="584369"/>
      </dsp:txXfrm>
    </dsp:sp>
    <dsp:sp modelId="{306DDD41-D72A-41FF-8D78-53CF7F189EE7}">
      <dsp:nvSpPr>
        <dsp:cNvPr id="0" name=""/>
        <dsp:cNvSpPr/>
      </dsp:nvSpPr>
      <dsp:spPr>
        <a:xfrm>
          <a:off x="0" y="3375027"/>
          <a:ext cx="5713624"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08"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MX" sz="2100" kern="1200" dirty="0"/>
            <a:t>La IA puede predecir el rendimiento de los cultivos y sugerir prácticas agrícolas óptimas basadas en el análisis de datos históricos y actuales, así como en las previsiones climáticas.</a:t>
          </a:r>
          <a:endParaRPr lang="es-US" sz="2100" kern="1200" dirty="0"/>
        </a:p>
      </dsp:txBody>
      <dsp:txXfrm>
        <a:off x="0" y="3375027"/>
        <a:ext cx="5713624" cy="15369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A"/>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494A2-4AF1-46A8-99CC-5618811ECAA1}" type="datetimeFigureOut">
              <a:rPr lang="es-PA" smtClean="0"/>
              <a:t>05/14/2025</a:t>
            </a:fld>
            <a:endParaRPr lang="es-PA"/>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A"/>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A"/>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8AB67-271D-471A-824E-AE5CA976C7F5}" type="slidenum">
              <a:rPr lang="es-PA" smtClean="0"/>
              <a:t>‹Nº›</a:t>
            </a:fld>
            <a:endParaRPr lang="es-PA"/>
          </a:p>
        </p:txBody>
      </p:sp>
    </p:spTree>
    <p:extLst>
      <p:ext uri="{BB962C8B-B14F-4D97-AF65-F5344CB8AC3E}">
        <p14:creationId xmlns:p14="http://schemas.microsoft.com/office/powerpoint/2010/main" val="2064168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s-CR" sz="1200" kern="1200" dirty="0">
                <a:solidFill>
                  <a:schemeClr val="tx1"/>
                </a:solidFill>
                <a:effectLst/>
                <a:latin typeface="+mn-lt"/>
                <a:ea typeface="+mn-ea"/>
                <a:cs typeface="+mn-cs"/>
              </a:rPr>
              <a:t>Hoy más que nunca, el escenario internacional se muestra cambiante y volátil. En el mediano plazo, la competitividad y sostenibilidad de la agricultura y de los sistemas agroalimentarios se verá impactada por elementos geopolíticos, económicos, poblacionales, ambientales, climáticos, etc. Es por eso que ALC debe avanzar hacia una forma integral de aprovechamiento de los recursos biológicos – una agricultura inteligente que gire en torno a 5 ejes:</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CR" sz="1200" u="sng" kern="1200" dirty="0">
                <a:solidFill>
                  <a:schemeClr val="tx1"/>
                </a:solidFill>
                <a:effectLst/>
                <a:latin typeface="+mn-lt"/>
                <a:ea typeface="+mn-ea"/>
                <a:cs typeface="+mn-cs"/>
              </a:rPr>
              <a:t>Climáticamente inteligente</a:t>
            </a:r>
            <a:r>
              <a:rPr lang="es-CR" sz="1200" kern="1200" dirty="0">
                <a:solidFill>
                  <a:schemeClr val="tx1"/>
                </a:solidFill>
                <a:effectLst/>
                <a:latin typeface="+mn-lt"/>
                <a:ea typeface="+mn-ea"/>
                <a:cs typeface="+mn-cs"/>
              </a:rPr>
              <a:t>: una agricultura alineada con el cuidado y preservación de los recursos naturales y el ambiente, que aproveche buenas prácticas agrícolas, las innovaciones y las tecnologías para mejorar la productividad e ingresos a la vez que se reduce el impacto en el medio ambiente.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CR" sz="1200" u="sng" kern="1200" dirty="0">
                <a:solidFill>
                  <a:schemeClr val="tx1"/>
                </a:solidFill>
                <a:effectLst/>
                <a:latin typeface="+mn-lt"/>
                <a:ea typeface="+mn-ea"/>
                <a:cs typeface="+mn-cs"/>
              </a:rPr>
              <a:t>Nutricionalmente inteligente</a:t>
            </a:r>
            <a:r>
              <a:rPr lang="es-CR" sz="1200" kern="1200" dirty="0">
                <a:solidFill>
                  <a:schemeClr val="tx1"/>
                </a:solidFill>
                <a:effectLst/>
                <a:latin typeface="+mn-lt"/>
                <a:ea typeface="+mn-ea"/>
                <a:cs typeface="+mn-cs"/>
              </a:rPr>
              <a:t>: una agricultura que fomente impactos positivos en la nutrición y la salud a la vez que genera beneficios económicos a los productores (el ejemplo más conocido son los alimentos </a:t>
            </a:r>
            <a:r>
              <a:rPr lang="es-CR" sz="1200" kern="1200" dirty="0" err="1">
                <a:solidFill>
                  <a:schemeClr val="tx1"/>
                </a:solidFill>
                <a:effectLst/>
                <a:latin typeface="+mn-lt"/>
                <a:ea typeface="+mn-ea"/>
                <a:cs typeface="+mn-cs"/>
              </a:rPr>
              <a:t>biofortificados</a:t>
            </a:r>
            <a:r>
              <a:rPr lang="es-CR" sz="1200" kern="1200" dirty="0">
                <a:solidFill>
                  <a:schemeClr val="tx1"/>
                </a:solidFill>
                <a:effectLst/>
                <a:latin typeface="+mn-lt"/>
                <a:ea typeface="+mn-ea"/>
                <a:cs typeface="+mn-cs"/>
              </a:rPr>
              <a:t>).  La región enfrenta no solo el flagelo de la malnutrición, sino también altos niveles de obesidad relacionados con dietas deficientes en nutrientes – esto genera cada vez más presión a los sistemas de salud y gastos públicos de los países.</a:t>
            </a:r>
          </a:p>
          <a:p>
            <a:pPr marL="171450" indent="-171450">
              <a:buFont typeface="Arial" panose="020B0604020202020204" pitchFamily="34" charset="0"/>
              <a:buChar char="•"/>
            </a:pPr>
            <a:r>
              <a:rPr lang="es-CR" sz="1200" u="sng" kern="1200" dirty="0">
                <a:solidFill>
                  <a:schemeClr val="tx1"/>
                </a:solidFill>
                <a:effectLst/>
                <a:latin typeface="+mn-lt"/>
                <a:ea typeface="+mn-ea"/>
                <a:cs typeface="+mn-cs"/>
              </a:rPr>
              <a:t>Agregación inteligente de valor</a:t>
            </a:r>
            <a:r>
              <a:rPr lang="es-CR" sz="1200" kern="1200" dirty="0">
                <a:solidFill>
                  <a:schemeClr val="tx1"/>
                </a:solidFill>
                <a:effectLst/>
                <a:latin typeface="+mn-lt"/>
                <a:ea typeface="+mn-ea"/>
                <a:cs typeface="+mn-cs"/>
              </a:rPr>
              <a:t>: una agricultura que no tenga como objetivo la simple transformación e industrialización, sino la agregación de valor inteligente a partir de sus ventajas comparativas (por ejemplo aprovechando sus desechos y desperdicios para la generación de bioenergías o biomateriales, valorizando los atributos de su biodiversidad para </a:t>
            </a:r>
            <a:r>
              <a:rPr lang="es-CR" sz="1200" kern="1200" dirty="0" err="1">
                <a:solidFill>
                  <a:schemeClr val="tx1"/>
                </a:solidFill>
                <a:effectLst/>
                <a:latin typeface="+mn-lt"/>
                <a:ea typeface="+mn-ea"/>
                <a:cs typeface="+mn-cs"/>
              </a:rPr>
              <a:t>biocosméticos</a:t>
            </a:r>
            <a:r>
              <a:rPr lang="es-CR" sz="1200" kern="1200" dirty="0">
                <a:solidFill>
                  <a:schemeClr val="tx1"/>
                </a:solidFill>
                <a:effectLst/>
                <a:latin typeface="+mn-lt"/>
                <a:ea typeface="+mn-ea"/>
                <a:cs typeface="+mn-cs"/>
              </a:rPr>
              <a:t> o alimentos, etc.)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CR" sz="1200" u="sng" kern="1200" dirty="0">
                <a:solidFill>
                  <a:schemeClr val="tx1"/>
                </a:solidFill>
                <a:effectLst/>
                <a:latin typeface="+mn-lt"/>
                <a:ea typeface="+mn-ea"/>
                <a:cs typeface="+mn-cs"/>
              </a:rPr>
              <a:t>Mercados</a:t>
            </a:r>
            <a:r>
              <a:rPr lang="es-CR" sz="1200" kern="1200" dirty="0">
                <a:solidFill>
                  <a:schemeClr val="tx1"/>
                </a:solidFill>
                <a:effectLst/>
                <a:latin typeface="+mn-lt"/>
                <a:ea typeface="+mn-ea"/>
                <a:cs typeface="+mn-cs"/>
              </a:rPr>
              <a:t>: una agricultura direccionada hacia mercados que tengan fidelidad y alta disponibilidad de pago por los procesos que se llevan a cabo y por los productos generados. Además, mercados que cuenten con mayor integración y facilitación – lo cual debería hacerlos más eficientes y competitivos</a:t>
            </a:r>
          </a:p>
          <a:p>
            <a:pPr marL="171450" indent="-171450">
              <a:buFont typeface="Arial" panose="020B0604020202020204" pitchFamily="34" charset="0"/>
              <a:buChar char="•"/>
            </a:pPr>
            <a:r>
              <a:rPr lang="es-CR" sz="1200" kern="1200" dirty="0">
                <a:solidFill>
                  <a:schemeClr val="tx1"/>
                </a:solidFill>
                <a:effectLst/>
                <a:latin typeface="+mn-lt"/>
                <a:ea typeface="+mn-ea"/>
                <a:cs typeface="+mn-cs"/>
              </a:rPr>
              <a:t>Y </a:t>
            </a:r>
            <a:r>
              <a:rPr lang="es-CR" sz="1200" u="sng" kern="1200" dirty="0">
                <a:solidFill>
                  <a:schemeClr val="tx1"/>
                </a:solidFill>
                <a:effectLst/>
                <a:latin typeface="+mn-lt"/>
                <a:ea typeface="+mn-ea"/>
                <a:cs typeface="+mn-cs"/>
              </a:rPr>
              <a:t>socialmente responsable</a:t>
            </a:r>
            <a:r>
              <a:rPr lang="es-CR" sz="1200" kern="1200" dirty="0">
                <a:solidFill>
                  <a:schemeClr val="tx1"/>
                </a:solidFill>
                <a:effectLst/>
                <a:latin typeface="+mn-lt"/>
                <a:ea typeface="+mn-ea"/>
                <a:cs typeface="+mn-cs"/>
              </a:rPr>
              <a:t>: una agricultura que fomente la inclusión</a:t>
            </a:r>
            <a:r>
              <a:rPr lang="es-CR" sz="1200" kern="1200" baseline="0" dirty="0">
                <a:solidFill>
                  <a:schemeClr val="tx1"/>
                </a:solidFill>
                <a:effectLst/>
                <a:latin typeface="+mn-lt"/>
                <a:ea typeface="+mn-ea"/>
                <a:cs typeface="+mn-cs"/>
              </a:rPr>
              <a:t> productiva de las mujeres en puestos remunerados, mayor participación de jóvenes, protección social, jornadas de trabajo remuneradas, sistemas de cobertura contra riesgos de trabajo, acceso a servicios e infraestructura básica como el acceso a agua potable. Según OIT, un 56% de trabajadores en las zonas rurales de ALC laboran en condiciones de vulnerabilidad e informalidad. </a:t>
            </a:r>
            <a:endParaRPr lang="es-CR"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MX"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1DA1C2-98EA-4506-B0D2-7BC85E1023C6}" type="slidenum">
              <a:rPr lang="es-MX" smtClean="0"/>
              <a:t>5</a:t>
            </a:fld>
            <a:endParaRPr lang="es-MX"/>
          </a:p>
        </p:txBody>
      </p:sp>
    </p:spTree>
    <p:extLst>
      <p:ext uri="{BB962C8B-B14F-4D97-AF65-F5344CB8AC3E}">
        <p14:creationId xmlns:p14="http://schemas.microsoft.com/office/powerpoint/2010/main" val="131284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 dirty="0"/>
              <a:t>Nuestra región es clave para asegurar la alimentación y la transformación de los sistemas alimentarios mundiales. Su potencial se podría resumir en 3 elementos: a) La agricultura de ALC ya juega un papel fundamental en la producción, el empleo y la generación de divisas; b) ALC tiene una gran potencialidad biológico y disponibilidad de recursos naturales para responder a las nuevas exigencias; 3) utilizando las ciencia y tecnología sería posible mejorar sustancialmente la eficiencia de la producción (rendimiento), aprovechamiento (residuos) y la agregación de valor.  </a:t>
            </a:r>
            <a:endParaRPr lang="es-CR" dirty="0"/>
          </a:p>
          <a:p>
            <a:endParaRPr lang="en-US" dirty="0"/>
          </a:p>
        </p:txBody>
      </p:sp>
      <p:sp>
        <p:nvSpPr>
          <p:cNvPr id="4" name="Slide Number Placeholder 3"/>
          <p:cNvSpPr>
            <a:spLocks noGrp="1"/>
          </p:cNvSpPr>
          <p:nvPr>
            <p:ph type="sldNum" sz="quarter" idx="5"/>
          </p:nvPr>
        </p:nvSpPr>
        <p:spPr/>
        <p:txBody>
          <a:bodyPr/>
          <a:lstStyle/>
          <a:p>
            <a:fld id="{AD265236-7E09-49D5-BABE-1ED09751CB5F}" type="slidenum">
              <a:rPr lang="en-US" smtClean="0"/>
              <a:t>6</a:t>
            </a:fld>
            <a:endParaRPr lang="en-US"/>
          </a:p>
        </p:txBody>
      </p:sp>
    </p:spTree>
    <p:extLst>
      <p:ext uri="{BB962C8B-B14F-4D97-AF65-F5344CB8AC3E}">
        <p14:creationId xmlns:p14="http://schemas.microsoft.com/office/powerpoint/2010/main" val="387926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R" sz="1200" b="0">
                <a:solidFill>
                  <a:schemeClr val="tx2">
                    <a:lumMod val="60000"/>
                    <a:lumOff val="40000"/>
                  </a:schemeClr>
                </a:solidFill>
                <a:latin typeface="Century Gothic" panose="020B0502020202020204" pitchFamily="34" charset="0"/>
              </a:rPr>
              <a:t>Y en la agricultura ¿cuáles son las nuevas fronteras de la tecnología y el conocimiento?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R" sz="1200" b="0">
              <a:solidFill>
                <a:schemeClr val="tx2">
                  <a:lumMod val="60000"/>
                  <a:lumOff val="40000"/>
                </a:schemeClr>
              </a:solidFill>
              <a:latin typeface="Century Gothic" panose="020B0502020202020204" pitchFamily="34" charset="0"/>
            </a:endParaRPr>
          </a:p>
          <a:p>
            <a:pPr marL="0" indent="0">
              <a:buFont typeface="Arial" panose="020B0604020202020204" pitchFamily="34" charset="0"/>
              <a:buNone/>
            </a:pPr>
            <a:r>
              <a:rPr lang="es-MX" sz="1200" b="1" i="0" u="sng" kern="1200" noProof="0">
                <a:solidFill>
                  <a:schemeClr val="tx1"/>
                </a:solidFill>
                <a:effectLst/>
                <a:latin typeface="+mn-lt"/>
                <a:ea typeface="+mn-ea"/>
                <a:cs typeface="+mn-cs"/>
              </a:rPr>
              <a:t>Nueva</a:t>
            </a:r>
            <a:r>
              <a:rPr lang="es-MX" sz="1200" b="1" i="0" u="sng" kern="1200" baseline="0" noProof="0">
                <a:solidFill>
                  <a:schemeClr val="tx1"/>
                </a:solidFill>
                <a:effectLst/>
                <a:latin typeface="+mn-lt"/>
                <a:ea typeface="+mn-ea"/>
                <a:cs typeface="+mn-cs"/>
              </a:rPr>
              <a:t> frontera de conocimiento y tecnología para un mayor aprovechamiento: </a:t>
            </a:r>
            <a:r>
              <a:rPr lang="es-CR" sz="1200" b="0" i="0" kern="1200" baseline="0" noProof="0">
                <a:solidFill>
                  <a:schemeClr val="tx1"/>
                </a:solidFill>
                <a:effectLst/>
                <a:latin typeface="+mn-lt"/>
                <a:ea typeface="+mn-ea"/>
                <a:cs typeface="+mn-cs"/>
              </a:rPr>
              <a:t>Hoy tenemos mayores conocimientos en ciencias biológicas, ciencias sociales, tecnología, información, que permiten un mayor aprovechamiento no solo de los recursos biológicos, sino también de todos los procesos que estos recursos utilizan para su crecimiento, reproducción, alimentación, etc.  Es posible utilizar esa nueva frontera de conocimiento para: a) generar aplicaciones biotecnológicas que generen materiales vegetativos con mayor productividad y resistencia a plagas y enfermedades, b) para incrementar la eficiencia de la cadena a través de la reducción de pérdidas de alimentos o aprovechamiento de la biomasa residual; y c) para utilizar los procesos y recursos biológicos de la producción de frutas y vegetales para producir </a:t>
            </a:r>
            <a:r>
              <a:rPr lang="es-CR" sz="1200" b="0" i="0" kern="1200" baseline="0" noProof="0" err="1">
                <a:solidFill>
                  <a:schemeClr val="tx1"/>
                </a:solidFill>
                <a:effectLst/>
                <a:latin typeface="+mn-lt"/>
                <a:ea typeface="+mn-ea"/>
                <a:cs typeface="+mn-cs"/>
              </a:rPr>
              <a:t>bioproductos</a:t>
            </a:r>
            <a:r>
              <a:rPr lang="es-CR" sz="1200" b="0" i="0" kern="1200" baseline="0" noProof="0">
                <a:solidFill>
                  <a:schemeClr val="tx1"/>
                </a:solidFill>
                <a:effectLst/>
                <a:latin typeface="+mn-lt"/>
                <a:ea typeface="+mn-ea"/>
                <a:cs typeface="+mn-cs"/>
              </a:rPr>
              <a:t> o biomateriales que sirvan de insumo para otras actividades o cadenas de valor (como bioenergías –etanol -, biopolímeros, enzimas, ácidos orgánicos, colorantes, etc.) </a:t>
            </a:r>
            <a:endParaRPr lang="es-MX" sz="1200" b="0" i="0" kern="1200" baseline="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MX" b="0"/>
          </a:p>
          <a:p>
            <a:pPr marL="174708" indent="-174708">
              <a:buFont typeface="Arial" panose="020B0604020202020204" pitchFamily="34" charset="0"/>
              <a:buChar char="•"/>
            </a:pPr>
            <a:r>
              <a:rPr lang="es-MX" baseline="0"/>
              <a:t>Hoy podemos producir en ambientes que antes no era posible</a:t>
            </a:r>
          </a:p>
          <a:p>
            <a:pPr marL="174708" indent="-174708">
              <a:buFont typeface="Arial" panose="020B0604020202020204" pitchFamily="34" charset="0"/>
              <a:buChar char="•"/>
            </a:pPr>
            <a:r>
              <a:rPr lang="es-MX" baseline="0"/>
              <a:t>Se han desarrollado tecnologías para reducir perdidas y desperdicios de alimentos</a:t>
            </a:r>
          </a:p>
          <a:p>
            <a:pPr marL="174708" indent="-174708">
              <a:buFont typeface="Arial" panose="020B0604020202020204" pitchFamily="34" charset="0"/>
              <a:buChar char="•"/>
            </a:pPr>
            <a:r>
              <a:rPr lang="es-MX" baseline="0"/>
              <a:t>Hay una generación de nuevos biomateriales</a:t>
            </a:r>
          </a:p>
          <a:p>
            <a:pPr marL="174708" indent="-174708">
              <a:buFont typeface="Arial" panose="020B0604020202020204" pitchFamily="34" charset="0"/>
              <a:buChar char="•"/>
            </a:pPr>
            <a:r>
              <a:rPr lang="es-MX" baseline="0"/>
              <a:t>Edición génica: biotecnología de precisión en la agricultura (</a:t>
            </a:r>
            <a:r>
              <a:rPr lang="es-CR" baseline="0"/>
              <a:t>permiten replicar características (genes) existentes o modificar, reemplazar o introducir algunos nuevos con altísima precisión -en consecuencia, con bajo riesgo biológico y ambiental- en tiempos relativamente cortos y a costos accesibles para la mayoría de laboratorios de instituciones académicas, de investigación y de desarrollo, tanto públicas como privadas. </a:t>
            </a:r>
            <a:endParaRPr lang="es-MX" baseline="0"/>
          </a:p>
          <a:p>
            <a:pPr marL="174708" indent="-174708">
              <a:buFont typeface="Arial" panose="020B0604020202020204" pitchFamily="34" charset="0"/>
              <a:buChar char="•"/>
            </a:pPr>
            <a:r>
              <a:rPr lang="es-MX" baseline="0"/>
              <a:t>Podemos replicar principios biológicos para el desarrollo de nuevos productos</a:t>
            </a:r>
          </a:p>
          <a:p>
            <a:pPr marL="174708" indent="-174708">
              <a:buFont typeface="Arial" panose="020B0604020202020204" pitchFamily="34" charset="0"/>
              <a:buChar char="•"/>
            </a:pPr>
            <a:r>
              <a:rPr lang="es-MX" baseline="0"/>
              <a:t>Se están dando nuevos usos a los productos biológicos y la biomasa residual</a:t>
            </a:r>
          </a:p>
          <a:p>
            <a:pPr marL="174708" indent="-174708">
              <a:buFont typeface="Arial" panose="020B0604020202020204" pitchFamily="34" charset="0"/>
              <a:buChar char="•"/>
            </a:pPr>
            <a:r>
              <a:rPr lang="es-MX"/>
              <a:t>Agricultura de precisión que permite que</a:t>
            </a:r>
            <a:r>
              <a:rPr lang="es-MX" baseline="0"/>
              <a:t> </a:t>
            </a:r>
            <a:r>
              <a:rPr lang="es-CR"/>
              <a:t>los productores aumenten su productividad al ofrecerles la posibilidad de desarrollar una agricultura “ a la medida”.</a:t>
            </a:r>
            <a:endParaRPr lang="es-CR" baseline="0"/>
          </a:p>
          <a:p>
            <a:pPr marL="174708" indent="-174708">
              <a:buFont typeface="Arial" panose="020B0604020202020204" pitchFamily="34" charset="0"/>
              <a:buChar char="•"/>
            </a:pPr>
            <a:r>
              <a:rPr lang="es-MX"/>
              <a:t>Uso de tecnologías</a:t>
            </a:r>
            <a:r>
              <a:rPr lang="es-MX" baseline="0"/>
              <a:t> como el </a:t>
            </a:r>
            <a:r>
              <a:rPr lang="es-MX" baseline="0" err="1"/>
              <a:t>blockchain</a:t>
            </a:r>
            <a:r>
              <a:rPr lang="es-MX" baseline="0"/>
              <a:t> para trazabilidad y seguridad</a:t>
            </a:r>
          </a:p>
          <a:p>
            <a:endParaRPr lang="es-C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AEB03B-2F9D-4B4A-A6A8-FD3353230846}" type="slidenum">
              <a:rPr kumimoji="0" lang="es-C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4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889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0252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761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890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879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288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5/14/2025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011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5/14/2025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502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5/14/2025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5/14/2025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9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carlos.barcenas@iica.int" TargetMode="Externa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elearning.iica.int/" TargetMode="External"/><Relationship Id="rId5" Type="http://schemas.microsoft.com/office/2007/relationships/hdphoto" Target="../media/hdphoto5.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eltsa.iica.in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agriculture.basf.com/ar/es/sustentabilidad/agricultura-digita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carlos.barcenas@iica.int" TargetMode="External"/><Relationship Id="rId2" Type="http://schemas.openxmlformats.org/officeDocument/2006/relationships/image" Target="../media/image60.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microsoft.com/office/2007/relationships/hdphoto" Target="../media/hdphoto1.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agriculturadigital.cepal.org/es"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hyperlink" Target="https://repositorio.cepal.org/server/api/core/bitstreams/787ce64b-7f95-4a27-aad9-0a3dc9a3bb70/content"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1838738"/>
            <a:ext cx="10058400" cy="2486373"/>
          </a:xfrm>
        </p:spPr>
        <p:txBody>
          <a:bodyPr>
            <a:noAutofit/>
          </a:bodyPr>
          <a:lstStyle/>
          <a:p>
            <a:r>
              <a:rPr lang="es-MX" sz="4800" b="1" dirty="0">
                <a:solidFill>
                  <a:schemeClr val="accent3"/>
                </a:solidFill>
              </a:rPr>
              <a:t>Agricultura Digital en Las Américas,</a:t>
            </a:r>
            <a:br>
              <a:rPr lang="es-MX" sz="4800" b="1" dirty="0">
                <a:solidFill>
                  <a:schemeClr val="accent3"/>
                </a:solidFill>
              </a:rPr>
            </a:br>
            <a:r>
              <a:rPr lang="es-MX" sz="4800" b="1" dirty="0">
                <a:solidFill>
                  <a:schemeClr val="accent3"/>
                </a:solidFill>
              </a:rPr>
              <a:t>Escuela de Líderes para la Transformación de los Sistemas Agroalimentarios. </a:t>
            </a:r>
            <a:endParaRPr lang="es-PA" sz="4800" b="1" dirty="0">
              <a:solidFill>
                <a:schemeClr val="accent3"/>
              </a:solidFill>
            </a:endParaRPr>
          </a:p>
        </p:txBody>
      </p:sp>
      <p:sp>
        <p:nvSpPr>
          <p:cNvPr id="3" name="Subtítulo 2"/>
          <p:cNvSpPr>
            <a:spLocks noGrp="1"/>
          </p:cNvSpPr>
          <p:nvPr>
            <p:ph type="subTitle" idx="1"/>
          </p:nvPr>
        </p:nvSpPr>
        <p:spPr>
          <a:xfrm>
            <a:off x="1100051" y="4455619"/>
            <a:ext cx="10058400" cy="1408467"/>
          </a:xfrm>
        </p:spPr>
        <p:txBody>
          <a:bodyPr>
            <a:normAutofit/>
          </a:bodyPr>
          <a:lstStyle/>
          <a:p>
            <a:r>
              <a:rPr lang="es-MX" sz="2800" b="1" dirty="0">
                <a:solidFill>
                  <a:schemeClr val="accent1">
                    <a:lumMod val="50000"/>
                  </a:schemeClr>
                </a:solidFill>
              </a:rPr>
              <a:t>Carlos Bárcenas</a:t>
            </a:r>
          </a:p>
          <a:p>
            <a:r>
              <a:rPr lang="es-MX" sz="1900" dirty="0">
                <a:solidFill>
                  <a:schemeClr val="accent1">
                    <a:lumMod val="50000"/>
                  </a:schemeClr>
                </a:solidFill>
              </a:rPr>
              <a:t>Especialista en Ejecución de la Cooperación Técnica</a:t>
            </a:r>
          </a:p>
          <a:p>
            <a:r>
              <a:rPr lang="es-MX" sz="1900" b="1" dirty="0">
                <a:solidFill>
                  <a:srgbClr val="0070C0"/>
                </a:solidFill>
                <a:hlinkClick r:id="rId2">
                  <a:extLst>
                    <a:ext uri="{A12FA001-AC4F-418D-AE19-62706E023703}">
                      <ahyp:hlinkClr xmlns:ahyp="http://schemas.microsoft.com/office/drawing/2018/hyperlinkcolor" val="tx"/>
                    </a:ext>
                  </a:extLst>
                </a:hlinkClick>
              </a:rPr>
              <a:t>carlos.barcenas@iica.int</a:t>
            </a:r>
            <a:r>
              <a:rPr lang="es-MX" sz="1900" b="1" dirty="0">
                <a:solidFill>
                  <a:srgbClr val="0070C0"/>
                </a:solidFill>
              </a:rPr>
              <a:t>  </a:t>
            </a:r>
            <a:endParaRPr lang="es-PA" sz="1900" b="1" dirty="0">
              <a:solidFill>
                <a:srgbClr val="0070C0"/>
              </a:solidFill>
            </a:endParaRPr>
          </a:p>
        </p:txBody>
      </p:sp>
      <p:pic>
        <p:nvPicPr>
          <p:cNvPr id="10" name="Imagen 9" descr="Un dibujo de un reloj&#10;&#10;El contenido generado por IA puede ser incorrecto.">
            <a:extLst>
              <a:ext uri="{FF2B5EF4-FFF2-40B4-BE49-F238E27FC236}">
                <a16:creationId xmlns:a16="http://schemas.microsoft.com/office/drawing/2014/main" id="{0E9C406A-BFB9-BF35-9198-9C7A3CDF4328}"/>
              </a:ext>
            </a:extLst>
          </p:cNvPr>
          <p:cNvPicPr>
            <a:picLocks noChangeAspect="1"/>
          </p:cNvPicPr>
          <p:nvPr/>
        </p:nvPicPr>
        <p:blipFill>
          <a:blip r:embed="rId3"/>
          <a:stretch>
            <a:fillRect/>
          </a:stretch>
        </p:blipFill>
        <p:spPr>
          <a:xfrm>
            <a:off x="10398281" y="0"/>
            <a:ext cx="1780282" cy="1869640"/>
          </a:xfrm>
          <a:prstGeom prst="rect">
            <a:avLst/>
          </a:prstGeom>
        </p:spPr>
      </p:pic>
      <p:pic>
        <p:nvPicPr>
          <p:cNvPr id="12" name="Imagen 11" descr="Logotipo, nombre de la empresa&#10;&#10;El contenido generado por IA puede ser incorrecto.">
            <a:extLst>
              <a:ext uri="{FF2B5EF4-FFF2-40B4-BE49-F238E27FC236}">
                <a16:creationId xmlns:a16="http://schemas.microsoft.com/office/drawing/2014/main" id="{774402DE-C0FF-76FE-0BA3-5EAB7655FD82}"/>
              </a:ext>
            </a:extLst>
          </p:cNvPr>
          <p:cNvPicPr>
            <a:picLocks noChangeAspect="1"/>
          </p:cNvPicPr>
          <p:nvPr/>
        </p:nvPicPr>
        <p:blipFill>
          <a:blip r:embed="rId4"/>
          <a:stretch>
            <a:fillRect/>
          </a:stretch>
        </p:blipFill>
        <p:spPr>
          <a:xfrm>
            <a:off x="0" y="413"/>
            <a:ext cx="1828800" cy="1838325"/>
          </a:xfrm>
          <a:prstGeom prst="rect">
            <a:avLst/>
          </a:prstGeom>
        </p:spPr>
      </p:pic>
      <p:pic>
        <p:nvPicPr>
          <p:cNvPr id="4" name="Imagen 3" descr="Logotipo&#10;&#10;Descripción generada automáticamente">
            <a:extLst>
              <a:ext uri="{FF2B5EF4-FFF2-40B4-BE49-F238E27FC236}">
                <a16:creationId xmlns:a16="http://schemas.microsoft.com/office/drawing/2014/main" id="{D2928A4E-BDC6-2228-FDFE-FE7F2D16EE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8716" y="4705737"/>
            <a:ext cx="2126964" cy="908229"/>
          </a:xfrm>
          <a:prstGeom prst="rect">
            <a:avLst/>
          </a:prstGeom>
          <a:noFill/>
        </p:spPr>
      </p:pic>
    </p:spTree>
    <p:extLst>
      <p:ext uri="{BB962C8B-B14F-4D97-AF65-F5344CB8AC3E}">
        <p14:creationId xmlns:p14="http://schemas.microsoft.com/office/powerpoint/2010/main" val="3741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BC1AA7-BD20-8826-6AC5-383B7BE7C6D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B1C743-ABFB-CA00-D012-5985CDF36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BB29AF-3BAB-FB60-92EA-CA7EA4CF5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8329EA17-77BB-DA59-0B9F-4BD00E57B017}"/>
              </a:ext>
            </a:extLst>
          </p:cNvPr>
          <p:cNvSpPr>
            <a:spLocks noGrp="1"/>
          </p:cNvSpPr>
          <p:nvPr>
            <p:ph type="title"/>
          </p:nvPr>
        </p:nvSpPr>
        <p:spPr>
          <a:xfrm>
            <a:off x="241186" y="516835"/>
            <a:ext cx="3336028" cy="2103875"/>
          </a:xfrm>
        </p:spPr>
        <p:txBody>
          <a:bodyPr vert="horz" lIns="91440" tIns="45720" rIns="91440" bIns="45720" rtlCol="0" anchor="b">
            <a:normAutofit fontScale="90000"/>
          </a:bodyPr>
          <a:lstStyle/>
          <a:p>
            <a:r>
              <a:rPr lang="es-PA" sz="4000" b="1" noProof="0" dirty="0">
                <a:solidFill>
                  <a:srgbClr val="FFFFFF"/>
                </a:solidFill>
              </a:rPr>
              <a:t>Estatus de la agricultura digital en Centroamérica</a:t>
            </a:r>
          </a:p>
        </p:txBody>
      </p:sp>
      <p:sp>
        <p:nvSpPr>
          <p:cNvPr id="7" name="CuadroTexto 6">
            <a:extLst>
              <a:ext uri="{FF2B5EF4-FFF2-40B4-BE49-F238E27FC236}">
                <a16:creationId xmlns:a16="http://schemas.microsoft.com/office/drawing/2014/main" id="{E82AB1F7-3083-12CB-C1A9-DDE6FFC47047}"/>
              </a:ext>
            </a:extLst>
          </p:cNvPr>
          <p:cNvSpPr txBox="1"/>
          <p:nvPr/>
        </p:nvSpPr>
        <p:spPr>
          <a:xfrm>
            <a:off x="9192843" y="516835"/>
            <a:ext cx="2795280" cy="4063532"/>
          </a:xfrm>
          <a:prstGeom prst="rect">
            <a:avLst/>
          </a:prstGeom>
        </p:spPr>
        <p:txBody>
          <a:bodyPr vert="horz" lIns="0" tIns="45720" rIns="0" bIns="45720" rtlCol="0">
            <a:normAutofit fontScale="92500" lnSpcReduction="20000"/>
          </a:bodyPr>
          <a:lstStyle/>
          <a:p>
            <a:pPr defTabSz="914400">
              <a:lnSpc>
                <a:spcPct val="90000"/>
              </a:lnSpc>
              <a:spcAft>
                <a:spcPts val="600"/>
              </a:spcAft>
              <a:buClr>
                <a:schemeClr val="accent1"/>
              </a:buClr>
              <a:buFont typeface="Calibri" panose="020F0502020204030204" pitchFamily="34" charset="0"/>
            </a:pPr>
            <a:r>
              <a:rPr lang="es-PA" sz="3200" b="0" i="0" noProof="0" dirty="0">
                <a:solidFill>
                  <a:schemeClr val="accent2"/>
                </a:solidFill>
                <a:effectLst/>
              </a:rPr>
              <a:t>“Debemos consolidar un ecosistema regional que conecte a los distintos actores de diferentes países y promueva el uso de tecnologías en toda la región”</a:t>
            </a:r>
            <a:endParaRPr lang="es-PA" sz="3200" noProof="0" dirty="0">
              <a:solidFill>
                <a:schemeClr val="accent2"/>
              </a:solidFill>
            </a:endParaRPr>
          </a:p>
        </p:txBody>
      </p:sp>
      <p:sp>
        <p:nvSpPr>
          <p:cNvPr id="16" name="Rectangle 15">
            <a:extLst>
              <a:ext uri="{FF2B5EF4-FFF2-40B4-BE49-F238E27FC236}">
                <a16:creationId xmlns:a16="http://schemas.microsoft.com/office/drawing/2014/main" id="{1CE4E2F7-3B65-335B-E24C-99F1EE8AC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17" name="CuadroTexto 16">
            <a:extLst>
              <a:ext uri="{FF2B5EF4-FFF2-40B4-BE49-F238E27FC236}">
                <a16:creationId xmlns:a16="http://schemas.microsoft.com/office/drawing/2014/main" id="{4CF07B6B-27C8-14FC-CBCE-CA9C451141F5}"/>
              </a:ext>
            </a:extLst>
          </p:cNvPr>
          <p:cNvSpPr txBox="1"/>
          <p:nvPr/>
        </p:nvSpPr>
        <p:spPr>
          <a:xfrm>
            <a:off x="9138901" y="4302192"/>
            <a:ext cx="2795280" cy="2031325"/>
          </a:xfrm>
          <a:prstGeom prst="rect">
            <a:avLst/>
          </a:prstGeom>
          <a:noFill/>
        </p:spPr>
        <p:txBody>
          <a:bodyPr wrap="square">
            <a:spAutoFit/>
          </a:bodyPr>
          <a:lstStyle/>
          <a:p>
            <a:r>
              <a:rPr lang="es-MX" dirty="0">
                <a:solidFill>
                  <a:schemeClr val="accent2"/>
                </a:solidFill>
              </a:rPr>
              <a:t>Federico Bert, responsable del programa de digitalización agroalimentaria del Instituto Interamericano de Cooperación para la Agricultura (IICA)</a:t>
            </a:r>
            <a:endParaRPr lang="es-PA" dirty="0">
              <a:solidFill>
                <a:schemeClr val="accent2"/>
              </a:solidFill>
            </a:endParaRPr>
          </a:p>
        </p:txBody>
      </p:sp>
      <p:pic>
        <p:nvPicPr>
          <p:cNvPr id="3" name="Imagen 2">
            <a:extLst>
              <a:ext uri="{FF2B5EF4-FFF2-40B4-BE49-F238E27FC236}">
                <a16:creationId xmlns:a16="http://schemas.microsoft.com/office/drawing/2014/main" id="{2E4FD25F-7DC0-8BB6-C43F-6EB09B8A4CE4}"/>
              </a:ext>
            </a:extLst>
          </p:cNvPr>
          <p:cNvPicPr>
            <a:picLocks noChangeAspect="1"/>
          </p:cNvPicPr>
          <p:nvPr/>
        </p:nvPicPr>
        <p:blipFill>
          <a:blip r:embed="rId2"/>
          <a:stretch>
            <a:fillRect/>
          </a:stretch>
        </p:blipFill>
        <p:spPr>
          <a:xfrm>
            <a:off x="4150115" y="44116"/>
            <a:ext cx="4844536" cy="6750345"/>
          </a:xfrm>
          <a:prstGeom prst="rect">
            <a:avLst/>
          </a:prstGeom>
        </p:spPr>
      </p:pic>
      <p:grpSp>
        <p:nvGrpSpPr>
          <p:cNvPr id="15" name="Grupo 14">
            <a:extLst>
              <a:ext uri="{FF2B5EF4-FFF2-40B4-BE49-F238E27FC236}">
                <a16:creationId xmlns:a16="http://schemas.microsoft.com/office/drawing/2014/main" id="{D49F4452-E26B-5E01-547F-D1B442F4C579}"/>
              </a:ext>
            </a:extLst>
          </p:cNvPr>
          <p:cNvGrpSpPr/>
          <p:nvPr/>
        </p:nvGrpSpPr>
        <p:grpSpPr>
          <a:xfrm>
            <a:off x="241186" y="2887580"/>
            <a:ext cx="3610475" cy="3631884"/>
            <a:chOff x="9304975" y="2855496"/>
            <a:chExt cx="3610475" cy="3631884"/>
          </a:xfrm>
        </p:grpSpPr>
        <p:grpSp>
          <p:nvGrpSpPr>
            <p:cNvPr id="8" name="Grupo 7">
              <a:extLst>
                <a:ext uri="{FF2B5EF4-FFF2-40B4-BE49-F238E27FC236}">
                  <a16:creationId xmlns:a16="http://schemas.microsoft.com/office/drawing/2014/main" id="{C4387276-C7F5-23B4-4623-08E2717E5C6B}"/>
                </a:ext>
              </a:extLst>
            </p:cNvPr>
            <p:cNvGrpSpPr/>
            <p:nvPr/>
          </p:nvGrpSpPr>
          <p:grpSpPr>
            <a:xfrm>
              <a:off x="9304975" y="2855496"/>
              <a:ext cx="3610475" cy="3631884"/>
              <a:chOff x="273270" y="1110882"/>
              <a:chExt cx="3610475" cy="3631884"/>
            </a:xfrm>
          </p:grpSpPr>
          <p:pic>
            <p:nvPicPr>
              <p:cNvPr id="9" name="Imagen 8">
                <a:extLst>
                  <a:ext uri="{FF2B5EF4-FFF2-40B4-BE49-F238E27FC236}">
                    <a16:creationId xmlns:a16="http://schemas.microsoft.com/office/drawing/2014/main" id="{13866089-5ADC-CF53-2BFB-EEA4CC5DF46A}"/>
                  </a:ext>
                </a:extLst>
              </p:cNvPr>
              <p:cNvPicPr>
                <a:picLocks noChangeAspect="1"/>
              </p:cNvPicPr>
              <p:nvPr/>
            </p:nvPicPr>
            <p:blipFill>
              <a:blip r:embed="rId3">
                <a:duotone>
                  <a:schemeClr val="accent2">
                    <a:shade val="45000"/>
                    <a:satMod val="135000"/>
                  </a:schemeClr>
                  <a:prstClr val="white"/>
                </a:duotone>
              </a:blip>
              <a:srcRect l="7722" t="6992" r="7786" b="8015"/>
              <a:stretch/>
            </p:blipFill>
            <p:spPr>
              <a:xfrm>
                <a:off x="273270" y="1110882"/>
                <a:ext cx="3610475" cy="3631884"/>
              </a:xfrm>
              <a:prstGeom prst="rect">
                <a:avLst/>
              </a:prstGeom>
            </p:spPr>
          </p:pic>
          <p:sp>
            <p:nvSpPr>
              <p:cNvPr id="10" name="Rectángulo 9">
                <a:extLst>
                  <a:ext uri="{FF2B5EF4-FFF2-40B4-BE49-F238E27FC236}">
                    <a16:creationId xmlns:a16="http://schemas.microsoft.com/office/drawing/2014/main" id="{DA5734F0-135D-9E00-F19E-B07E12ADF7B8}"/>
                  </a:ext>
                </a:extLst>
              </p:cNvPr>
              <p:cNvSpPr/>
              <p:nvPr/>
            </p:nvSpPr>
            <p:spPr>
              <a:xfrm>
                <a:off x="1687543" y="2480835"/>
                <a:ext cx="772990" cy="934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grpSp>
        <p:pic>
          <p:nvPicPr>
            <p:cNvPr id="13" name="Imagen 12" descr="Logotipo, Icono&#10;&#10;El contenido generado por IA puede ser incorrecto.">
              <a:extLst>
                <a:ext uri="{FF2B5EF4-FFF2-40B4-BE49-F238E27FC236}">
                  <a16:creationId xmlns:a16="http://schemas.microsoft.com/office/drawing/2014/main" id="{346561D8-D6A3-621C-E820-140D2863EF1E}"/>
                </a:ext>
              </a:extLst>
            </p:cNvPr>
            <p:cNvPicPr>
              <a:picLocks noChangeAspect="1"/>
            </p:cNvPicPr>
            <p:nvPr/>
          </p:nvPicPr>
          <p:blipFill>
            <a:blip r:embed="rId4"/>
            <a:stretch>
              <a:fillRect/>
            </a:stretch>
          </p:blipFill>
          <p:spPr>
            <a:xfrm>
              <a:off x="10719248" y="4223497"/>
              <a:ext cx="787824" cy="787824"/>
            </a:xfrm>
            <a:prstGeom prst="rect">
              <a:avLst/>
            </a:prstGeom>
          </p:spPr>
        </p:pic>
      </p:grpSp>
    </p:spTree>
    <p:extLst>
      <p:ext uri="{BB962C8B-B14F-4D97-AF65-F5344CB8AC3E}">
        <p14:creationId xmlns:p14="http://schemas.microsoft.com/office/powerpoint/2010/main" val="23953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CCB8CA-D4DF-8223-456D-A7B20B7E724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F6FCB2-1CA4-6CD5-24BB-62E20FE43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2D7137-CC9B-82AA-6AE4-9FE615B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7442A79E-B3D3-1A69-1284-176A4558AE59}"/>
              </a:ext>
            </a:extLst>
          </p:cNvPr>
          <p:cNvSpPr>
            <a:spLocks noGrp="1"/>
          </p:cNvSpPr>
          <p:nvPr>
            <p:ph type="title"/>
          </p:nvPr>
        </p:nvSpPr>
        <p:spPr>
          <a:xfrm>
            <a:off x="189404" y="436998"/>
            <a:ext cx="3084844" cy="1183628"/>
          </a:xfrm>
        </p:spPr>
        <p:txBody>
          <a:bodyPr vert="horz" lIns="91440" tIns="45720" rIns="91440" bIns="45720" rtlCol="0" anchor="b">
            <a:normAutofit fontScale="90000"/>
          </a:bodyPr>
          <a:lstStyle/>
          <a:p>
            <a:r>
              <a:rPr lang="es-PA" sz="4000" b="1" noProof="0" dirty="0">
                <a:solidFill>
                  <a:srgbClr val="FFFFFF"/>
                </a:solidFill>
              </a:rPr>
              <a:t>Algunos AgTech de las Américas</a:t>
            </a:r>
          </a:p>
        </p:txBody>
      </p:sp>
      <p:sp>
        <p:nvSpPr>
          <p:cNvPr id="16" name="Rectangle 15">
            <a:extLst>
              <a:ext uri="{FF2B5EF4-FFF2-40B4-BE49-F238E27FC236}">
                <a16:creationId xmlns:a16="http://schemas.microsoft.com/office/drawing/2014/main" id="{E023376B-3218-4F41-6659-8097CC342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grpSp>
        <p:nvGrpSpPr>
          <p:cNvPr id="3" name="Grupo 2">
            <a:extLst>
              <a:ext uri="{FF2B5EF4-FFF2-40B4-BE49-F238E27FC236}">
                <a16:creationId xmlns:a16="http://schemas.microsoft.com/office/drawing/2014/main" id="{09F70869-E537-6C97-5784-ECEEA6D004FD}"/>
              </a:ext>
            </a:extLst>
          </p:cNvPr>
          <p:cNvGrpSpPr/>
          <p:nvPr/>
        </p:nvGrpSpPr>
        <p:grpSpPr>
          <a:xfrm>
            <a:off x="3463636" y="0"/>
            <a:ext cx="8722679" cy="6858000"/>
            <a:chOff x="3059249" y="-23802"/>
            <a:chExt cx="8640381" cy="6732248"/>
          </a:xfrm>
        </p:grpSpPr>
        <p:pic>
          <p:nvPicPr>
            <p:cNvPr id="8" name="Imagen 7">
              <a:extLst>
                <a:ext uri="{FF2B5EF4-FFF2-40B4-BE49-F238E27FC236}">
                  <a16:creationId xmlns:a16="http://schemas.microsoft.com/office/drawing/2014/main" id="{51B7F9DE-8072-6CEA-2EFE-28FE84FA3E67}"/>
                </a:ext>
              </a:extLst>
            </p:cNvPr>
            <p:cNvPicPr>
              <a:picLocks noChangeAspect="1"/>
            </p:cNvPicPr>
            <p:nvPr/>
          </p:nvPicPr>
          <p:blipFill>
            <a:blip r:embed="rId2"/>
            <a:stretch>
              <a:fillRect/>
            </a:stretch>
          </p:blipFill>
          <p:spPr>
            <a:xfrm>
              <a:off x="3059249" y="1850018"/>
              <a:ext cx="8592749" cy="4858428"/>
            </a:xfrm>
            <a:prstGeom prst="rect">
              <a:avLst/>
            </a:prstGeom>
          </p:spPr>
        </p:pic>
        <p:pic>
          <p:nvPicPr>
            <p:cNvPr id="9" name="Imagen 8">
              <a:extLst>
                <a:ext uri="{FF2B5EF4-FFF2-40B4-BE49-F238E27FC236}">
                  <a16:creationId xmlns:a16="http://schemas.microsoft.com/office/drawing/2014/main" id="{FA68BE38-E88D-FB5E-56AB-8E85970C0FC8}"/>
                </a:ext>
              </a:extLst>
            </p:cNvPr>
            <p:cNvPicPr>
              <a:picLocks noChangeAspect="1"/>
            </p:cNvPicPr>
            <p:nvPr/>
          </p:nvPicPr>
          <p:blipFill>
            <a:blip r:embed="rId3"/>
            <a:stretch>
              <a:fillRect/>
            </a:stretch>
          </p:blipFill>
          <p:spPr>
            <a:xfrm>
              <a:off x="3059249" y="-23802"/>
              <a:ext cx="8640381" cy="3448531"/>
            </a:xfrm>
            <a:prstGeom prst="rect">
              <a:avLst/>
            </a:prstGeom>
          </p:spPr>
        </p:pic>
      </p:grpSp>
      <p:pic>
        <p:nvPicPr>
          <p:cNvPr id="11" name="Imagen 10">
            <a:extLst>
              <a:ext uri="{FF2B5EF4-FFF2-40B4-BE49-F238E27FC236}">
                <a16:creationId xmlns:a16="http://schemas.microsoft.com/office/drawing/2014/main" id="{8A26820B-951D-84A5-C7FF-76ACC9E35C53}"/>
              </a:ext>
            </a:extLst>
          </p:cNvPr>
          <p:cNvPicPr>
            <a:picLocks noChangeAspect="1"/>
          </p:cNvPicPr>
          <p:nvPr/>
        </p:nvPicPr>
        <p:blipFill>
          <a:blip r:embed="rId4">
            <a:clrChange>
              <a:clrFrom>
                <a:srgbClr val="FFFFFF"/>
              </a:clrFrom>
              <a:clrTo>
                <a:srgbClr val="FFFFFF">
                  <a:alpha val="0"/>
                </a:srgbClr>
              </a:clrTo>
            </a:clrChange>
          </a:blip>
          <a:srcRect l="2802" t="4466" r="3834" b="2524"/>
          <a:stretch/>
        </p:blipFill>
        <p:spPr>
          <a:xfrm>
            <a:off x="146658" y="3241251"/>
            <a:ext cx="3110228" cy="3395076"/>
          </a:xfrm>
          <a:prstGeom prst="rect">
            <a:avLst/>
          </a:prstGeom>
        </p:spPr>
      </p:pic>
    </p:spTree>
    <p:extLst>
      <p:ext uri="{BB962C8B-B14F-4D97-AF65-F5344CB8AC3E}">
        <p14:creationId xmlns:p14="http://schemas.microsoft.com/office/powerpoint/2010/main" val="161006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747630-F4EC-1FDE-AA02-8545DB5EA25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095880B-454F-2B16-7207-B52A2053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AA5B26-901E-5E37-7A24-25FAF02BD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16" name="Rectangle 15">
            <a:extLst>
              <a:ext uri="{FF2B5EF4-FFF2-40B4-BE49-F238E27FC236}">
                <a16:creationId xmlns:a16="http://schemas.microsoft.com/office/drawing/2014/main" id="{4E424538-B601-ED88-53D8-01683E006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pic>
        <p:nvPicPr>
          <p:cNvPr id="8" name="Imagen 7">
            <a:extLst>
              <a:ext uri="{FF2B5EF4-FFF2-40B4-BE49-F238E27FC236}">
                <a16:creationId xmlns:a16="http://schemas.microsoft.com/office/drawing/2014/main" id="{0937E0E2-8095-9529-B581-F5840110A8A4}"/>
              </a:ext>
            </a:extLst>
          </p:cNvPr>
          <p:cNvPicPr>
            <a:picLocks noChangeAspect="1"/>
          </p:cNvPicPr>
          <p:nvPr/>
        </p:nvPicPr>
        <p:blipFill>
          <a:blip r:embed="rId2"/>
          <a:stretch>
            <a:fillRect/>
          </a:stretch>
        </p:blipFill>
        <p:spPr>
          <a:xfrm>
            <a:off x="3430406" y="0"/>
            <a:ext cx="8755909" cy="4995573"/>
          </a:xfrm>
          <a:prstGeom prst="rect">
            <a:avLst/>
          </a:prstGeom>
        </p:spPr>
      </p:pic>
      <p:pic>
        <p:nvPicPr>
          <p:cNvPr id="5" name="Imagen 4">
            <a:extLst>
              <a:ext uri="{FF2B5EF4-FFF2-40B4-BE49-F238E27FC236}">
                <a16:creationId xmlns:a16="http://schemas.microsoft.com/office/drawing/2014/main" id="{57AC5C82-7374-FFC6-A850-FD81DDA44FAE}"/>
              </a:ext>
            </a:extLst>
          </p:cNvPr>
          <p:cNvPicPr>
            <a:picLocks noChangeAspect="1"/>
          </p:cNvPicPr>
          <p:nvPr/>
        </p:nvPicPr>
        <p:blipFill>
          <a:blip r:embed="rId3"/>
          <a:stretch>
            <a:fillRect/>
          </a:stretch>
        </p:blipFill>
        <p:spPr>
          <a:xfrm>
            <a:off x="3436091" y="1803568"/>
            <a:ext cx="8755910" cy="5054431"/>
          </a:xfrm>
          <a:prstGeom prst="rect">
            <a:avLst/>
          </a:prstGeom>
        </p:spPr>
      </p:pic>
      <p:sp>
        <p:nvSpPr>
          <p:cNvPr id="11" name="Título 1">
            <a:extLst>
              <a:ext uri="{FF2B5EF4-FFF2-40B4-BE49-F238E27FC236}">
                <a16:creationId xmlns:a16="http://schemas.microsoft.com/office/drawing/2014/main" id="{AF5461A2-CB61-A3BE-25C4-DA90E1696BCB}"/>
              </a:ext>
            </a:extLst>
          </p:cNvPr>
          <p:cNvSpPr>
            <a:spLocks noGrp="1"/>
          </p:cNvSpPr>
          <p:nvPr>
            <p:ph type="title"/>
          </p:nvPr>
        </p:nvSpPr>
        <p:spPr>
          <a:xfrm>
            <a:off x="189404" y="436998"/>
            <a:ext cx="3084844" cy="1183628"/>
          </a:xfrm>
        </p:spPr>
        <p:txBody>
          <a:bodyPr vert="horz" lIns="91440" tIns="45720" rIns="91440" bIns="45720" rtlCol="0" anchor="b">
            <a:normAutofit fontScale="90000"/>
          </a:bodyPr>
          <a:lstStyle/>
          <a:p>
            <a:r>
              <a:rPr lang="es-PA" sz="4000" b="1" noProof="0" dirty="0">
                <a:solidFill>
                  <a:srgbClr val="FFFFFF"/>
                </a:solidFill>
              </a:rPr>
              <a:t>Algunos AgTech de las Américas</a:t>
            </a:r>
          </a:p>
        </p:txBody>
      </p:sp>
      <p:pic>
        <p:nvPicPr>
          <p:cNvPr id="15" name="Imagen 14">
            <a:extLst>
              <a:ext uri="{FF2B5EF4-FFF2-40B4-BE49-F238E27FC236}">
                <a16:creationId xmlns:a16="http://schemas.microsoft.com/office/drawing/2014/main" id="{920275A0-E692-7739-1ABD-C4DCCD5524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178"/>
          <a:stretch/>
        </p:blipFill>
        <p:spPr>
          <a:xfrm>
            <a:off x="169811" y="3241250"/>
            <a:ext cx="3110228" cy="3440839"/>
          </a:xfrm>
          <a:prstGeom prst="rect">
            <a:avLst/>
          </a:prstGeom>
        </p:spPr>
      </p:pic>
    </p:spTree>
    <p:extLst>
      <p:ext uri="{BB962C8B-B14F-4D97-AF65-F5344CB8AC3E}">
        <p14:creationId xmlns:p14="http://schemas.microsoft.com/office/powerpoint/2010/main" val="14346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16D3F9-3582-2EF6-0F46-BBADEA9342B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352778-1739-D61D-8CC9-4492D2269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69CB41-2A9A-EE86-AEFB-E4A0A701F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1F874965-12B3-B224-E64A-8381C9263AC4}"/>
              </a:ext>
            </a:extLst>
          </p:cNvPr>
          <p:cNvSpPr>
            <a:spLocks noGrp="1"/>
          </p:cNvSpPr>
          <p:nvPr>
            <p:ph type="title"/>
          </p:nvPr>
        </p:nvSpPr>
        <p:spPr>
          <a:xfrm>
            <a:off x="418961" y="516836"/>
            <a:ext cx="3158253" cy="1183628"/>
          </a:xfrm>
        </p:spPr>
        <p:txBody>
          <a:bodyPr vert="horz" lIns="91440" tIns="45720" rIns="91440" bIns="45720" rtlCol="0" anchor="b">
            <a:normAutofit/>
          </a:bodyPr>
          <a:lstStyle/>
          <a:p>
            <a:r>
              <a:rPr lang="es-PA" sz="4000" b="1" noProof="0" dirty="0" err="1">
                <a:solidFill>
                  <a:srgbClr val="FFFFFF"/>
                </a:solidFill>
              </a:rPr>
              <a:t>AgriSTEAM</a:t>
            </a:r>
            <a:r>
              <a:rPr lang="es-PA" sz="4000" b="1" noProof="0" dirty="0">
                <a:solidFill>
                  <a:srgbClr val="FFFFFF"/>
                </a:solidFill>
              </a:rPr>
              <a:t> </a:t>
            </a:r>
          </a:p>
        </p:txBody>
      </p:sp>
      <p:sp>
        <p:nvSpPr>
          <p:cNvPr id="16" name="Rectangle 15">
            <a:extLst>
              <a:ext uri="{FF2B5EF4-FFF2-40B4-BE49-F238E27FC236}">
                <a16:creationId xmlns:a16="http://schemas.microsoft.com/office/drawing/2014/main" id="{E80FE60A-1908-BDC8-2774-16B3D0AD7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pic>
        <p:nvPicPr>
          <p:cNvPr id="4" name="Imagen 3">
            <a:extLst>
              <a:ext uri="{FF2B5EF4-FFF2-40B4-BE49-F238E27FC236}">
                <a16:creationId xmlns:a16="http://schemas.microsoft.com/office/drawing/2014/main" id="{E7B0B2FD-D336-51D1-A4C7-75C332623C57}"/>
              </a:ext>
            </a:extLst>
          </p:cNvPr>
          <p:cNvPicPr>
            <a:picLocks noChangeAspect="1"/>
          </p:cNvPicPr>
          <p:nvPr/>
        </p:nvPicPr>
        <p:blipFill>
          <a:blip r:embed="rId2"/>
          <a:stretch>
            <a:fillRect/>
          </a:stretch>
        </p:blipFill>
        <p:spPr>
          <a:xfrm>
            <a:off x="4199775" y="243840"/>
            <a:ext cx="7834021" cy="4465320"/>
          </a:xfrm>
          <a:prstGeom prst="rect">
            <a:avLst/>
          </a:prstGeom>
        </p:spPr>
      </p:pic>
      <p:sp>
        <p:nvSpPr>
          <p:cNvPr id="6" name="CuadroTexto 5">
            <a:extLst>
              <a:ext uri="{FF2B5EF4-FFF2-40B4-BE49-F238E27FC236}">
                <a16:creationId xmlns:a16="http://schemas.microsoft.com/office/drawing/2014/main" id="{B37B33A4-9875-CA0A-E72D-A262FB1CC17B}"/>
              </a:ext>
            </a:extLst>
          </p:cNvPr>
          <p:cNvSpPr txBox="1"/>
          <p:nvPr/>
        </p:nvSpPr>
        <p:spPr>
          <a:xfrm>
            <a:off x="4243910" y="4826983"/>
            <a:ext cx="7887293" cy="1200329"/>
          </a:xfrm>
          <a:prstGeom prst="rect">
            <a:avLst/>
          </a:prstGeom>
          <a:noFill/>
        </p:spPr>
        <p:txBody>
          <a:bodyPr wrap="square">
            <a:spAutoFit/>
          </a:bodyPr>
          <a:lstStyle/>
          <a:p>
            <a:pPr algn="just"/>
            <a:r>
              <a:rPr lang="es-MX" dirty="0">
                <a:solidFill>
                  <a:schemeClr val="accent2">
                    <a:lumMod val="75000"/>
                  </a:schemeClr>
                </a:solidFill>
              </a:rPr>
              <a:t>Integra el estudio de casos de éxito junto a los pilares de la innovación digital, los(as) participantes podrán extraer lecciones valiosas, buenas prácticas y los factores que impulsan el éxito de la transformación digital en el sector agroalimentario</a:t>
            </a:r>
            <a:endParaRPr lang="es-PA" dirty="0">
              <a:solidFill>
                <a:schemeClr val="accent2">
                  <a:lumMod val="75000"/>
                </a:schemeClr>
              </a:solidFill>
            </a:endParaRPr>
          </a:p>
        </p:txBody>
      </p:sp>
      <p:sp>
        <p:nvSpPr>
          <p:cNvPr id="10" name="CuadroTexto 9">
            <a:extLst>
              <a:ext uri="{FF2B5EF4-FFF2-40B4-BE49-F238E27FC236}">
                <a16:creationId xmlns:a16="http://schemas.microsoft.com/office/drawing/2014/main" id="{AB44B764-EA11-DAAB-46A6-9450C3E6E65D}"/>
              </a:ext>
            </a:extLst>
          </p:cNvPr>
          <p:cNvSpPr txBox="1"/>
          <p:nvPr/>
        </p:nvSpPr>
        <p:spPr>
          <a:xfrm>
            <a:off x="354953" y="1700464"/>
            <a:ext cx="3468591" cy="1323439"/>
          </a:xfrm>
          <a:prstGeom prst="rect">
            <a:avLst/>
          </a:prstGeom>
          <a:noFill/>
        </p:spPr>
        <p:txBody>
          <a:bodyPr wrap="square">
            <a:spAutoFit/>
          </a:bodyPr>
          <a:lstStyle/>
          <a:p>
            <a:r>
              <a:rPr lang="es-MX" sz="2000" b="0" i="0" dirty="0">
                <a:solidFill>
                  <a:schemeClr val="bg1"/>
                </a:solidFill>
                <a:effectLst/>
              </a:rPr>
              <a:t>PROGRAMA DE CAPACITACIÓN SOBRE DIGITALIZACIÓN EN EL SECTOR AGROALIMENTARIO DE LAS AMÉRICAS Y EL CARIBE.</a:t>
            </a:r>
            <a:endParaRPr lang="es-PA" sz="2000" dirty="0">
              <a:solidFill>
                <a:schemeClr val="bg1"/>
              </a:solidFill>
            </a:endParaRPr>
          </a:p>
        </p:txBody>
      </p:sp>
      <p:pic>
        <p:nvPicPr>
          <p:cNvPr id="13" name="Imagen 12" descr="Código QR&#10;&#10;El contenido generado por IA puede ser incorrecto.">
            <a:extLst>
              <a:ext uri="{FF2B5EF4-FFF2-40B4-BE49-F238E27FC236}">
                <a16:creationId xmlns:a16="http://schemas.microsoft.com/office/drawing/2014/main" id="{E5B08865-B618-6110-E624-34460F656D00}"/>
              </a:ext>
            </a:extLst>
          </p:cNvPr>
          <p:cNvPicPr>
            <a:picLocks noChangeAspect="1"/>
          </p:cNvPicPr>
          <p:nvPr/>
        </p:nvPicPr>
        <p:blipFill>
          <a:blip r:embed="rId3">
            <a:duotone>
              <a:schemeClr val="accent2">
                <a:shade val="45000"/>
                <a:satMod val="135000"/>
              </a:schemeClr>
              <a:prstClr val="white"/>
            </a:duotone>
          </a:blip>
          <a:srcRect l="6756" t="6525" r="6363" b="6849"/>
          <a:stretch/>
        </p:blipFill>
        <p:spPr>
          <a:xfrm>
            <a:off x="251773" y="3203502"/>
            <a:ext cx="3595195" cy="3584715"/>
          </a:xfrm>
          <a:prstGeom prst="rect">
            <a:avLst/>
          </a:prstGeom>
        </p:spPr>
      </p:pic>
      <p:sp>
        <p:nvSpPr>
          <p:cNvPr id="15" name="Rectángulo 14">
            <a:extLst>
              <a:ext uri="{FF2B5EF4-FFF2-40B4-BE49-F238E27FC236}">
                <a16:creationId xmlns:a16="http://schemas.microsoft.com/office/drawing/2014/main" id="{17057428-9019-783E-4344-480B785093D4}"/>
              </a:ext>
            </a:extLst>
          </p:cNvPr>
          <p:cNvSpPr/>
          <p:nvPr/>
        </p:nvSpPr>
        <p:spPr>
          <a:xfrm>
            <a:off x="1655459" y="4548480"/>
            <a:ext cx="772990" cy="9344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7" name="Imagen 16" descr="Logotipo, Icono&#10;&#10;El contenido generado por IA puede ser incorrecto.">
            <a:extLst>
              <a:ext uri="{FF2B5EF4-FFF2-40B4-BE49-F238E27FC236}">
                <a16:creationId xmlns:a16="http://schemas.microsoft.com/office/drawing/2014/main" id="{C9440C9E-B67A-B9C1-D812-629EDE0AD3C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Lst>
          </a:blip>
          <a:stretch>
            <a:fillRect/>
          </a:stretch>
        </p:blipFill>
        <p:spPr>
          <a:xfrm>
            <a:off x="1655459" y="4546528"/>
            <a:ext cx="787824" cy="787824"/>
          </a:xfrm>
          <a:prstGeom prst="rect">
            <a:avLst/>
          </a:prstGeom>
        </p:spPr>
      </p:pic>
      <p:sp>
        <p:nvSpPr>
          <p:cNvPr id="19" name="CuadroTexto 18">
            <a:extLst>
              <a:ext uri="{FF2B5EF4-FFF2-40B4-BE49-F238E27FC236}">
                <a16:creationId xmlns:a16="http://schemas.microsoft.com/office/drawing/2014/main" id="{61B036B8-42E7-4264-D178-82316E69B964}"/>
              </a:ext>
            </a:extLst>
          </p:cNvPr>
          <p:cNvSpPr txBox="1"/>
          <p:nvPr/>
        </p:nvSpPr>
        <p:spPr>
          <a:xfrm>
            <a:off x="4309825" y="6244828"/>
            <a:ext cx="6096000" cy="369332"/>
          </a:xfrm>
          <a:prstGeom prst="rect">
            <a:avLst/>
          </a:prstGeom>
          <a:noFill/>
        </p:spPr>
        <p:txBody>
          <a:bodyPr wrap="square">
            <a:spAutoFit/>
          </a:bodyPr>
          <a:lstStyle/>
          <a:p>
            <a:r>
              <a:rPr lang="es-PA" dirty="0">
                <a:hlinkClick r:id="rId6"/>
              </a:rPr>
              <a:t>https://elearning.iica.int/</a:t>
            </a:r>
            <a:r>
              <a:rPr lang="es-PA" dirty="0"/>
              <a:t> </a:t>
            </a:r>
          </a:p>
        </p:txBody>
      </p:sp>
    </p:spTree>
    <p:extLst>
      <p:ext uri="{BB962C8B-B14F-4D97-AF65-F5344CB8AC3E}">
        <p14:creationId xmlns:p14="http://schemas.microsoft.com/office/powerpoint/2010/main" val="3305441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21F898A-F9A0-E9E1-7C89-DAD2B50CC49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555299"/>
            <a:ext cx="12192000" cy="5747402"/>
          </a:xfrm>
          <a:prstGeom prst="rect">
            <a:avLst/>
          </a:prstGeom>
        </p:spPr>
      </p:pic>
      <p:sp>
        <p:nvSpPr>
          <p:cNvPr id="7" name="CuadroTexto 6">
            <a:extLst>
              <a:ext uri="{FF2B5EF4-FFF2-40B4-BE49-F238E27FC236}">
                <a16:creationId xmlns:a16="http://schemas.microsoft.com/office/drawing/2014/main" id="{FA314DD6-918A-CF21-A866-13674D22E233}"/>
              </a:ext>
            </a:extLst>
          </p:cNvPr>
          <p:cNvSpPr txBox="1"/>
          <p:nvPr/>
        </p:nvSpPr>
        <p:spPr>
          <a:xfrm>
            <a:off x="8324921" y="5717926"/>
            <a:ext cx="3768436" cy="584775"/>
          </a:xfrm>
          <a:prstGeom prst="rect">
            <a:avLst/>
          </a:prstGeom>
          <a:noFill/>
        </p:spPr>
        <p:txBody>
          <a:bodyPr wrap="square">
            <a:spAutoFit/>
          </a:bodyPr>
          <a:lstStyle/>
          <a:p>
            <a:pPr algn="r"/>
            <a:r>
              <a:rPr lang="es-PA" sz="3200" dirty="0"/>
              <a:t> </a:t>
            </a:r>
            <a:r>
              <a:rPr lang="es-PA" sz="3200" dirty="0">
                <a:hlinkClick r:id="rId4"/>
              </a:rPr>
              <a:t>https://eltsa.iica.int/</a:t>
            </a:r>
            <a:r>
              <a:rPr lang="es-PA" sz="3200" dirty="0"/>
              <a:t> </a:t>
            </a:r>
          </a:p>
        </p:txBody>
      </p:sp>
      <p:sp>
        <p:nvSpPr>
          <p:cNvPr id="2" name="Título 1">
            <a:extLst>
              <a:ext uri="{FF2B5EF4-FFF2-40B4-BE49-F238E27FC236}">
                <a16:creationId xmlns:a16="http://schemas.microsoft.com/office/drawing/2014/main" id="{06A0A8D4-EAA0-318F-1C9F-AF83778F8A7F}"/>
              </a:ext>
            </a:extLst>
          </p:cNvPr>
          <p:cNvSpPr>
            <a:spLocks noGrp="1"/>
          </p:cNvSpPr>
          <p:nvPr>
            <p:ph type="title"/>
          </p:nvPr>
        </p:nvSpPr>
        <p:spPr>
          <a:xfrm>
            <a:off x="152396" y="20784"/>
            <a:ext cx="11883738" cy="584775"/>
          </a:xfrm>
        </p:spPr>
        <p:txBody>
          <a:bodyPr>
            <a:normAutofit fontScale="90000"/>
          </a:bodyPr>
          <a:lstStyle/>
          <a:p>
            <a:pPr algn="ctr"/>
            <a:r>
              <a:rPr lang="es-MX" sz="3200" b="1" dirty="0">
                <a:solidFill>
                  <a:schemeClr val="accent2">
                    <a:lumMod val="75000"/>
                  </a:schemeClr>
                </a:solidFill>
                <a:latin typeface="+mn-lt"/>
              </a:rPr>
              <a:t>Escuela de Líderes para la Transformación de los Sistemas Agroalimentarios</a:t>
            </a:r>
            <a:endParaRPr lang="es-PA" sz="3200" b="1" dirty="0">
              <a:solidFill>
                <a:schemeClr val="accent2">
                  <a:lumMod val="75000"/>
                </a:schemeClr>
              </a:solidFill>
              <a:latin typeface="+mn-lt"/>
            </a:endParaRPr>
          </a:p>
        </p:txBody>
      </p:sp>
      <p:pic>
        <p:nvPicPr>
          <p:cNvPr id="4" name="Imagen 3" descr="Vista de maíz&#10;&#10;El contenido generado por IA puede ser incorrecto.">
            <a:extLst>
              <a:ext uri="{FF2B5EF4-FFF2-40B4-BE49-F238E27FC236}">
                <a16:creationId xmlns:a16="http://schemas.microsoft.com/office/drawing/2014/main" id="{36186BB5-1291-B9EB-5A4B-A0BA37ECD42C}"/>
              </a:ext>
            </a:extLst>
          </p:cNvPr>
          <p:cNvPicPr>
            <a:picLocks noChangeAspect="1"/>
          </p:cNvPicPr>
          <p:nvPr/>
        </p:nvPicPr>
        <p:blipFill>
          <a:blip r:embed="rId5"/>
          <a:stretch>
            <a:fillRect/>
          </a:stretch>
        </p:blipFill>
        <p:spPr>
          <a:xfrm>
            <a:off x="8708952" y="2486718"/>
            <a:ext cx="3000375" cy="3000375"/>
          </a:xfrm>
          <a:prstGeom prst="ellipse">
            <a:avLst/>
          </a:prstGeom>
          <a:ln w="762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Imagen 7" descr="Varios tipos de comida&#10;&#10;El contenido generado por IA puede ser incorrecto.">
            <a:extLst>
              <a:ext uri="{FF2B5EF4-FFF2-40B4-BE49-F238E27FC236}">
                <a16:creationId xmlns:a16="http://schemas.microsoft.com/office/drawing/2014/main" id="{D8EAA341-A015-AF7A-9A20-7D5BD5F32938}"/>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02564" y="2486718"/>
            <a:ext cx="3000375" cy="3000375"/>
          </a:xfrm>
          <a:prstGeom prst="ellipse">
            <a:avLst/>
          </a:prstGeom>
          <a:ln w="762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2261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5BC490-6211-04FC-3293-1A813245EE64}"/>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1DCDDF8A-6566-5E1B-53BB-D3040BF52FF9}"/>
              </a:ext>
            </a:extLst>
          </p:cNvPr>
          <p:cNvSpPr>
            <a:spLocks noGrp="1"/>
          </p:cNvSpPr>
          <p:nvPr>
            <p:ph type="title"/>
          </p:nvPr>
        </p:nvSpPr>
        <p:spPr>
          <a:xfrm>
            <a:off x="477622" y="415636"/>
            <a:ext cx="3084844" cy="678873"/>
          </a:xfrm>
        </p:spPr>
        <p:txBody>
          <a:bodyPr vert="horz" lIns="91440" tIns="45720" rIns="91440" bIns="45720" rtlCol="0" anchor="b">
            <a:normAutofit/>
          </a:bodyPr>
          <a:lstStyle/>
          <a:p>
            <a:r>
              <a:rPr lang="es-PA" sz="3600" b="1" kern="1200" spc="-50" baseline="0" noProof="0" dirty="0">
                <a:solidFill>
                  <a:srgbClr val="FFFFFF"/>
                </a:solidFill>
                <a:latin typeface="+mj-lt"/>
                <a:ea typeface="+mj-ea"/>
                <a:cs typeface="+mj-cs"/>
              </a:rPr>
              <a:t>¿Qué es ELTSA? </a:t>
            </a:r>
          </a:p>
        </p:txBody>
      </p:sp>
      <p:sp>
        <p:nvSpPr>
          <p:cNvPr id="4" name="CuadroTexto 3">
            <a:extLst>
              <a:ext uri="{FF2B5EF4-FFF2-40B4-BE49-F238E27FC236}">
                <a16:creationId xmlns:a16="http://schemas.microsoft.com/office/drawing/2014/main" id="{CBD0DDB8-5410-B44B-B572-7110942B59FF}"/>
              </a:ext>
            </a:extLst>
          </p:cNvPr>
          <p:cNvSpPr txBox="1"/>
          <p:nvPr/>
        </p:nvSpPr>
        <p:spPr>
          <a:xfrm>
            <a:off x="492370" y="1257300"/>
            <a:ext cx="3084844" cy="4343399"/>
          </a:xfrm>
          <a:prstGeom prst="rect">
            <a:avLst/>
          </a:prstGeom>
        </p:spPr>
        <p:txBody>
          <a:bodyPr vert="horz" lIns="0" tIns="45720" rIns="0" bIns="45720" rtlCol="0">
            <a:normAutofit fontScale="85000" lnSpcReduction="10000"/>
          </a:bodyPr>
          <a:lstStyle/>
          <a:p>
            <a:pPr defTabSz="914400">
              <a:lnSpc>
                <a:spcPct val="90000"/>
              </a:lnSpc>
              <a:spcAft>
                <a:spcPts val="600"/>
              </a:spcAft>
              <a:buClr>
                <a:schemeClr val="accent1"/>
              </a:buClr>
              <a:buFont typeface="Calibri" panose="020F0502020204030204" pitchFamily="34" charset="0"/>
              <a:buNone/>
            </a:pPr>
            <a:r>
              <a:rPr lang="es-PA" sz="2400" b="0" i="0" noProof="0" dirty="0">
                <a:solidFill>
                  <a:srgbClr val="FFFFFF"/>
                </a:solidFill>
                <a:effectLst/>
              </a:rPr>
              <a:t>Es una coalición de instituciones que promueven la transformación de los sistemas alimentarios a través del fortalecimiento de las capacidades de los actores públicos y privados que intervienen en la gestión de las políticas públicas, programas y proyectos de inversiones. Se basa en los 16 mensajes consensuados por los países de las Américas durante el proceso de diálogo previo a la Cumbre de los Sistemas Alimentarios del 2021.</a:t>
            </a:r>
          </a:p>
        </p:txBody>
      </p:sp>
      <p:pic>
        <p:nvPicPr>
          <p:cNvPr id="8" name="Imagen 7" descr="Mano de una persona&#10;&#10;El contenido generado por IA puede ser incorrecto.">
            <a:extLst>
              <a:ext uri="{FF2B5EF4-FFF2-40B4-BE49-F238E27FC236}">
                <a16:creationId xmlns:a16="http://schemas.microsoft.com/office/drawing/2014/main" id="{7116E578-3647-5A4D-4ABC-5445261DD56A}"/>
              </a:ext>
            </a:extLst>
          </p:cNvPr>
          <p:cNvPicPr>
            <a:picLocks noChangeAspect="1"/>
          </p:cNvPicPr>
          <p:nvPr/>
        </p:nvPicPr>
        <p:blipFill>
          <a:blip r:embed="rId2"/>
          <a:srcRect r="21050" b="-1"/>
          <a:stretch>
            <a:fillRect/>
          </a:stretch>
        </p:blipFill>
        <p:spPr>
          <a:xfrm>
            <a:off x="4075043" y="10"/>
            <a:ext cx="8111272" cy="6857990"/>
          </a:xfrm>
          <a:prstGeom prst="rect">
            <a:avLst/>
          </a:prstGeom>
        </p:spPr>
      </p:pic>
      <p:sp>
        <p:nvSpPr>
          <p:cNvPr id="17" name="Rectangle 1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Tree>
    <p:extLst>
      <p:ext uri="{BB962C8B-B14F-4D97-AF65-F5344CB8AC3E}">
        <p14:creationId xmlns:p14="http://schemas.microsoft.com/office/powerpoint/2010/main" val="233721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C32F6B-1DDB-2BE3-36AA-0C1DBCB8096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872E583E-D734-286B-B3EE-9DF6D0026670}"/>
              </a:ext>
            </a:extLst>
          </p:cNvPr>
          <p:cNvSpPr>
            <a:spLocks noGrp="1"/>
          </p:cNvSpPr>
          <p:nvPr>
            <p:ph type="title"/>
          </p:nvPr>
        </p:nvSpPr>
        <p:spPr>
          <a:xfrm>
            <a:off x="320800" y="137162"/>
            <a:ext cx="3138115" cy="1341120"/>
          </a:xfrm>
        </p:spPr>
        <p:txBody>
          <a:bodyPr vert="horz" lIns="91440" tIns="45720" rIns="91440" bIns="45720" rtlCol="0" anchor="b">
            <a:normAutofit/>
          </a:bodyPr>
          <a:lstStyle/>
          <a:p>
            <a:r>
              <a:rPr lang="es-PA" sz="3600" b="1" noProof="0" dirty="0">
                <a:solidFill>
                  <a:srgbClr val="FFFFFF"/>
                </a:solidFill>
              </a:rPr>
              <a:t>Objetivo de ELTSA</a:t>
            </a:r>
          </a:p>
        </p:txBody>
      </p:sp>
      <p:sp>
        <p:nvSpPr>
          <p:cNvPr id="4" name="CuadroTexto 3">
            <a:extLst>
              <a:ext uri="{FF2B5EF4-FFF2-40B4-BE49-F238E27FC236}">
                <a16:creationId xmlns:a16="http://schemas.microsoft.com/office/drawing/2014/main" id="{5DF571DD-B158-62F3-4357-08ECECEEF195}"/>
              </a:ext>
            </a:extLst>
          </p:cNvPr>
          <p:cNvSpPr txBox="1"/>
          <p:nvPr/>
        </p:nvSpPr>
        <p:spPr>
          <a:xfrm>
            <a:off x="374072" y="1478282"/>
            <a:ext cx="3380509" cy="5033354"/>
          </a:xfrm>
          <a:prstGeom prst="rect">
            <a:avLst/>
          </a:prstGeom>
        </p:spPr>
        <p:txBody>
          <a:bodyPr vert="horz" lIns="0" tIns="45720" rIns="0" bIns="45720" rtlCol="0">
            <a:normAutofit/>
          </a:bodyPr>
          <a:lstStyle/>
          <a:p>
            <a:pPr algn="just" defTabSz="914400">
              <a:lnSpc>
                <a:spcPct val="90000"/>
              </a:lnSpc>
              <a:spcAft>
                <a:spcPts val="600"/>
              </a:spcAft>
              <a:buClr>
                <a:schemeClr val="accent1"/>
              </a:buClr>
              <a:buFont typeface="Calibri" panose="020F0502020204030204" pitchFamily="34" charset="0"/>
              <a:buNone/>
            </a:pPr>
            <a:r>
              <a:rPr lang="es-PA" b="0" i="0" noProof="0" dirty="0">
                <a:solidFill>
                  <a:srgbClr val="FFFFFF"/>
                </a:solidFill>
                <a:effectLst/>
              </a:rPr>
              <a:t>Movilizar apoyo político, social, financiero y técnico entre instancias nacionales, regionales y globales que compartan objetivos comunes y complementarios, para contribuir a la formación de capacidades de liderazgo y de promoción y gestión de la innovación requerida para impulsar la transformación de los sistemas agroalimentarios de las Américas.</a:t>
            </a:r>
          </a:p>
          <a:p>
            <a:pPr algn="just" defTabSz="914400">
              <a:lnSpc>
                <a:spcPct val="90000"/>
              </a:lnSpc>
              <a:spcAft>
                <a:spcPts val="600"/>
              </a:spcAft>
              <a:buClr>
                <a:schemeClr val="accent1"/>
              </a:buClr>
              <a:buFont typeface="Calibri" panose="020F0502020204030204" pitchFamily="34" charset="0"/>
            </a:pPr>
            <a:r>
              <a:rPr lang="es-PA" b="0" i="0" noProof="0" dirty="0">
                <a:solidFill>
                  <a:srgbClr val="FFFFFF"/>
                </a:solidFill>
                <a:effectLst/>
              </a:rPr>
              <a:t>ELTSA está dirigida a técnicos y funcionarios(as), así como a tomadores de decisión, que se encargan o tienen injerencia en las políticas públicas o la institucionalidad relacionada con la transformación de los sistemas agroalimentarios de la región.</a:t>
            </a:r>
          </a:p>
        </p:txBody>
      </p:sp>
      <p:sp>
        <p:nvSpPr>
          <p:cNvPr id="22" name="Rectangle 21">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grpSp>
        <p:nvGrpSpPr>
          <p:cNvPr id="11" name="Group 15">
            <a:extLst>
              <a:ext uri="{FF2B5EF4-FFF2-40B4-BE49-F238E27FC236}">
                <a16:creationId xmlns:a16="http://schemas.microsoft.com/office/drawing/2014/main" id="{E9286BC7-85B1-AE2F-66A4-DF55EFD37157}"/>
              </a:ext>
            </a:extLst>
          </p:cNvPr>
          <p:cNvGrpSpPr/>
          <p:nvPr/>
        </p:nvGrpSpPr>
        <p:grpSpPr>
          <a:xfrm>
            <a:off x="5219513" y="640080"/>
            <a:ext cx="5843089" cy="5577840"/>
            <a:chOff x="4715377" y="304626"/>
            <a:chExt cx="6248747" cy="6248746"/>
          </a:xfrm>
        </p:grpSpPr>
        <p:pic>
          <p:nvPicPr>
            <p:cNvPr id="12" name="Picture 10">
              <a:extLst>
                <a:ext uri="{FF2B5EF4-FFF2-40B4-BE49-F238E27FC236}">
                  <a16:creationId xmlns:a16="http://schemas.microsoft.com/office/drawing/2014/main" id="{8286E71C-2D8A-D077-10FA-91ADB90B680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15377" y="304626"/>
              <a:ext cx="6248746" cy="6248746"/>
            </a:xfrm>
            <a:prstGeom prst="flowChartConnector">
              <a:avLst/>
            </a:prstGeom>
          </p:spPr>
        </p:pic>
        <p:sp>
          <p:nvSpPr>
            <p:cNvPr id="13" name="Freeform 3">
              <a:extLst>
                <a:ext uri="{FF2B5EF4-FFF2-40B4-BE49-F238E27FC236}">
                  <a16:creationId xmlns:a16="http://schemas.microsoft.com/office/drawing/2014/main" id="{E303627A-5A90-FBD3-6C17-0BBAEA2C4AE7}"/>
                </a:ext>
              </a:extLst>
            </p:cNvPr>
            <p:cNvSpPr/>
            <p:nvPr/>
          </p:nvSpPr>
          <p:spPr>
            <a:xfrm>
              <a:off x="4715377" y="304627"/>
              <a:ext cx="6248747" cy="6248745"/>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glow rad="228600">
                <a:schemeClr val="accent2">
                  <a:satMod val="175000"/>
                  <a:alpha val="40000"/>
                </a:schemeClr>
              </a:glow>
              <a:outerShdw blurRad="38100" dist="50800" dir="5400000" algn="tr" rotWithShape="0">
                <a:prstClr val="black">
                  <a:alpha val="55000"/>
                </a:prstClr>
              </a:outerShdw>
            </a:effectLst>
          </p:spPr>
          <p:txBody>
            <a:bodyPr/>
            <a:lstStyle/>
            <a:p>
              <a:endParaRPr lang="en-US"/>
            </a:p>
          </p:txBody>
        </p:sp>
      </p:grpSp>
    </p:spTree>
    <p:extLst>
      <p:ext uri="{BB962C8B-B14F-4D97-AF65-F5344CB8AC3E}">
        <p14:creationId xmlns:p14="http://schemas.microsoft.com/office/powerpoint/2010/main" val="3063329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39140-CAFE-08EB-139E-07E5BC96ACE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ADC1AC8A-5EB6-C2EA-D5DE-27A216016C34}"/>
              </a:ext>
            </a:extLst>
          </p:cNvPr>
          <p:cNvSpPr>
            <a:spLocks noGrp="1"/>
          </p:cNvSpPr>
          <p:nvPr>
            <p:ph type="title"/>
          </p:nvPr>
        </p:nvSpPr>
        <p:spPr>
          <a:xfrm>
            <a:off x="327244" y="258418"/>
            <a:ext cx="3084844" cy="1268284"/>
          </a:xfrm>
        </p:spPr>
        <p:txBody>
          <a:bodyPr vert="horz" lIns="91440" tIns="45720" rIns="91440" bIns="45720" rtlCol="0" anchor="b">
            <a:normAutofit/>
          </a:bodyPr>
          <a:lstStyle/>
          <a:p>
            <a:r>
              <a:rPr lang="es-PA" sz="4400" b="1" kern="1200" spc="-50" baseline="0" noProof="0">
                <a:solidFill>
                  <a:srgbClr val="FFFFFF"/>
                </a:solidFill>
                <a:latin typeface="+mj-lt"/>
                <a:ea typeface="+mj-ea"/>
                <a:cs typeface="+mj-cs"/>
              </a:rPr>
              <a:t>¿Qué ofrece ELTSA?</a:t>
            </a:r>
          </a:p>
        </p:txBody>
      </p:sp>
      <p:sp>
        <p:nvSpPr>
          <p:cNvPr id="4" name="CuadroTexto 3">
            <a:extLst>
              <a:ext uri="{FF2B5EF4-FFF2-40B4-BE49-F238E27FC236}">
                <a16:creationId xmlns:a16="http://schemas.microsoft.com/office/drawing/2014/main" id="{711CFA6C-65F3-2368-9562-7ADB49BB50FF}"/>
              </a:ext>
            </a:extLst>
          </p:cNvPr>
          <p:cNvSpPr txBox="1"/>
          <p:nvPr/>
        </p:nvSpPr>
        <p:spPr>
          <a:xfrm>
            <a:off x="327244" y="1526702"/>
            <a:ext cx="3413483" cy="5072880"/>
          </a:xfrm>
          <a:prstGeom prst="rect">
            <a:avLst/>
          </a:prstGeom>
        </p:spPr>
        <p:txBody>
          <a:bodyPr vert="horz" lIns="0" tIns="45720" rIns="0" bIns="45720" rtlCol="0">
            <a:normAutofit lnSpcReduction="10000"/>
          </a:bodyPr>
          <a:lstStyle/>
          <a:p>
            <a:pPr algn="just" defTabSz="914400">
              <a:lnSpc>
                <a:spcPct val="90000"/>
              </a:lnSpc>
              <a:spcAft>
                <a:spcPts val="600"/>
              </a:spcAft>
              <a:buClr>
                <a:schemeClr val="accent1"/>
              </a:buClr>
              <a:buFont typeface="Calibri" panose="020F0502020204030204" pitchFamily="34" charset="0"/>
              <a:buNone/>
            </a:pPr>
            <a:r>
              <a:rPr lang="es-PA" sz="1600" b="0" i="0" noProof="0" dirty="0">
                <a:solidFill>
                  <a:srgbClr val="FFFFFF"/>
                </a:solidFill>
                <a:effectLst/>
              </a:rPr>
              <a:t>Un programa integral de capacitación que combina aprendizajes teóricos con experiencias prácticas y desarrollo de habilidades de liderazgo.  Durante el programa de formación, los participantes adquieren conocimientos sobre temas claves relacionados con los sistemas agroalimentarios, así como con los principales ejes para su transformación; saber: bioeconomía, innovación, desarrollo territorial, cambio climático, género, juventudes, agricultura digital, comercio internacional, sanidad agropecuaria e inocuidad de los alimentos, entre varios otros temas.</a:t>
            </a:r>
          </a:p>
          <a:p>
            <a:pPr algn="just" defTabSz="914400">
              <a:lnSpc>
                <a:spcPct val="90000"/>
              </a:lnSpc>
              <a:spcAft>
                <a:spcPts val="600"/>
              </a:spcAft>
              <a:buClr>
                <a:schemeClr val="accent1"/>
              </a:buClr>
              <a:buFont typeface="Calibri" panose="020F0502020204030204" pitchFamily="34" charset="0"/>
              <a:buNone/>
            </a:pPr>
            <a:endParaRPr lang="es-PA" sz="1600" b="0" i="0" noProof="0" dirty="0">
              <a:solidFill>
                <a:srgbClr val="FFFFFF"/>
              </a:solidFill>
              <a:effectLst/>
            </a:endParaRPr>
          </a:p>
          <a:p>
            <a:pPr algn="just" defTabSz="914400">
              <a:lnSpc>
                <a:spcPct val="90000"/>
              </a:lnSpc>
              <a:spcAft>
                <a:spcPts val="600"/>
              </a:spcAft>
              <a:buClr>
                <a:schemeClr val="accent1"/>
              </a:buClr>
              <a:buFont typeface="Calibri" panose="020F0502020204030204" pitchFamily="34" charset="0"/>
              <a:buNone/>
            </a:pPr>
            <a:r>
              <a:rPr lang="es-PA" sz="1600" b="0" i="0" noProof="0" dirty="0">
                <a:solidFill>
                  <a:srgbClr val="FFFFFF"/>
                </a:solidFill>
                <a:effectLst/>
              </a:rPr>
              <a:t>Además de la formación, ELTSA fomenta la creación de redes y la colaboración entre los participantes, promoviendo el intercambio de ideas, la gestión de conocimientos y el establecimiento de alianzas para impulsar la transformación de los sistemas agroalimentarios en la región.</a:t>
            </a:r>
          </a:p>
        </p:txBody>
      </p:sp>
      <p:pic>
        <p:nvPicPr>
          <p:cNvPr id="6" name="Imagen 5">
            <a:extLst>
              <a:ext uri="{FF2B5EF4-FFF2-40B4-BE49-F238E27FC236}">
                <a16:creationId xmlns:a16="http://schemas.microsoft.com/office/drawing/2014/main" id="{C7623407-D56B-1F36-D1AD-83248DB3CB40}"/>
              </a:ext>
            </a:extLst>
          </p:cNvPr>
          <p:cNvPicPr>
            <a:picLocks noChangeAspect="1"/>
          </p:cNvPicPr>
          <p:nvPr/>
        </p:nvPicPr>
        <p:blipFill>
          <a:blip r:embed="rId2"/>
          <a:srcRect l="9975" r="11963" b="-1"/>
          <a:stretch>
            <a:fillRect/>
          </a:stretch>
        </p:blipFill>
        <p:spPr>
          <a:xfrm>
            <a:off x="4075043" y="10"/>
            <a:ext cx="8111272" cy="6857990"/>
          </a:xfrm>
          <a:prstGeom prst="rect">
            <a:avLst/>
          </a:prstGeom>
        </p:spPr>
      </p:pic>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Tree>
    <p:extLst>
      <p:ext uri="{BB962C8B-B14F-4D97-AF65-F5344CB8AC3E}">
        <p14:creationId xmlns:p14="http://schemas.microsoft.com/office/powerpoint/2010/main" val="270301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C3057-7ABD-53F8-2FF5-3B7DF66BF9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E709AFEE-A84B-31A8-50DD-BC916F026863}"/>
              </a:ext>
            </a:extLst>
          </p:cNvPr>
          <p:cNvSpPr>
            <a:spLocks noGrp="1"/>
          </p:cNvSpPr>
          <p:nvPr>
            <p:ph type="title"/>
          </p:nvPr>
        </p:nvSpPr>
        <p:spPr>
          <a:xfrm>
            <a:off x="263236" y="387927"/>
            <a:ext cx="3313978" cy="1578033"/>
          </a:xfrm>
        </p:spPr>
        <p:txBody>
          <a:bodyPr vert="horz" lIns="91440" tIns="45720" rIns="91440" bIns="45720" rtlCol="0" anchor="b">
            <a:normAutofit/>
          </a:bodyPr>
          <a:lstStyle/>
          <a:p>
            <a:r>
              <a:rPr lang="es-PA" sz="3600" b="1" kern="1200" spc="-50" baseline="0" noProof="0" dirty="0">
                <a:solidFill>
                  <a:srgbClr val="FFFFFF"/>
                </a:solidFill>
                <a:latin typeface="+mj-lt"/>
                <a:ea typeface="+mj-ea"/>
                <a:cs typeface="+mj-cs"/>
              </a:rPr>
              <a:t>¿Cuál es la importancia de ELTSA?</a:t>
            </a:r>
          </a:p>
        </p:txBody>
      </p:sp>
      <p:sp>
        <p:nvSpPr>
          <p:cNvPr id="4" name="CuadroTexto 3">
            <a:extLst>
              <a:ext uri="{FF2B5EF4-FFF2-40B4-BE49-F238E27FC236}">
                <a16:creationId xmlns:a16="http://schemas.microsoft.com/office/drawing/2014/main" id="{B0424DBE-702A-8E7B-A158-9573E01BC92B}"/>
              </a:ext>
            </a:extLst>
          </p:cNvPr>
          <p:cNvSpPr txBox="1"/>
          <p:nvPr/>
        </p:nvSpPr>
        <p:spPr>
          <a:xfrm>
            <a:off x="263236" y="2092037"/>
            <a:ext cx="3313978" cy="4475018"/>
          </a:xfrm>
          <a:prstGeom prst="rect">
            <a:avLst/>
          </a:prstGeom>
        </p:spPr>
        <p:txBody>
          <a:bodyPr vert="horz" lIns="0" tIns="45720" rIns="0" bIns="45720" rtlCol="0">
            <a:normAutofit lnSpcReduction="10000"/>
          </a:bodyPr>
          <a:lstStyle/>
          <a:p>
            <a:pPr algn="just" defTabSz="914400">
              <a:lnSpc>
                <a:spcPct val="90000"/>
              </a:lnSpc>
              <a:spcAft>
                <a:spcPts val="600"/>
              </a:spcAft>
              <a:buClr>
                <a:schemeClr val="accent1"/>
              </a:buClr>
              <a:buFont typeface="Calibri" panose="020F0502020204030204" pitchFamily="34" charset="0"/>
            </a:pPr>
            <a:r>
              <a:rPr lang="es-PA" sz="1400" b="0" i="0" noProof="0" dirty="0">
                <a:solidFill>
                  <a:srgbClr val="FFFFFF"/>
                </a:solidFill>
                <a:effectLst/>
              </a:rPr>
              <a:t>Fortalecer los sistemas agroalimentarios para hacerlos más eficientes, sostenibles e inclusivos, para satisfacer los requerimientos alimentarios y energéticos de una población creciente y cada vez más exigente, a la vez que se fomenta la reactivación socioeconómica (principalmente en los territorios rurales) y se contribuye con los objetivos de descarbonización y resiliencia climática.</a:t>
            </a:r>
          </a:p>
          <a:p>
            <a:pPr algn="just" defTabSz="914400">
              <a:lnSpc>
                <a:spcPct val="90000"/>
              </a:lnSpc>
              <a:spcAft>
                <a:spcPts val="600"/>
              </a:spcAft>
              <a:buClr>
                <a:schemeClr val="accent1"/>
              </a:buClr>
              <a:buFont typeface="Calibri" panose="020F0502020204030204" pitchFamily="34" charset="0"/>
            </a:pPr>
            <a:endParaRPr lang="es-PA" sz="1400" b="0" i="0" noProof="0" dirty="0">
              <a:solidFill>
                <a:srgbClr val="FFFFFF"/>
              </a:solidFill>
              <a:effectLst/>
            </a:endParaRPr>
          </a:p>
          <a:p>
            <a:pPr algn="just" defTabSz="914400">
              <a:lnSpc>
                <a:spcPct val="90000"/>
              </a:lnSpc>
              <a:spcAft>
                <a:spcPts val="600"/>
              </a:spcAft>
              <a:buClr>
                <a:schemeClr val="accent1"/>
              </a:buClr>
              <a:buFont typeface="Calibri" panose="020F0502020204030204" pitchFamily="34" charset="0"/>
            </a:pPr>
            <a:r>
              <a:rPr lang="es-PA" sz="1400" b="0" i="0" noProof="0" dirty="0">
                <a:solidFill>
                  <a:srgbClr val="FFFFFF"/>
                </a:solidFill>
                <a:effectLst/>
              </a:rPr>
              <a:t>Priorizar en los sistemas agroalimentarios la construcción y fomento de una nueva institucionalidad y marco de políticas que responda en mayor medida a la nueva realidad y a las potencialidades que en ella tiene la agricultura de las Américas.</a:t>
            </a:r>
          </a:p>
          <a:p>
            <a:pPr algn="just" defTabSz="914400">
              <a:lnSpc>
                <a:spcPct val="90000"/>
              </a:lnSpc>
              <a:spcAft>
                <a:spcPts val="600"/>
              </a:spcAft>
              <a:buClr>
                <a:schemeClr val="accent1"/>
              </a:buClr>
              <a:buFont typeface="Calibri" panose="020F0502020204030204" pitchFamily="34" charset="0"/>
            </a:pPr>
            <a:endParaRPr lang="es-PA" sz="1400" b="0" i="0" noProof="0" dirty="0">
              <a:solidFill>
                <a:srgbClr val="FFFFFF"/>
              </a:solidFill>
              <a:effectLst/>
            </a:endParaRPr>
          </a:p>
          <a:p>
            <a:pPr algn="just" defTabSz="914400">
              <a:lnSpc>
                <a:spcPct val="90000"/>
              </a:lnSpc>
              <a:spcAft>
                <a:spcPts val="600"/>
              </a:spcAft>
              <a:buClr>
                <a:schemeClr val="accent1"/>
              </a:buClr>
              <a:buFont typeface="Calibri" panose="020F0502020204030204" pitchFamily="34" charset="0"/>
            </a:pPr>
            <a:r>
              <a:rPr lang="es-PA" sz="1400" b="0" i="0" noProof="0" dirty="0">
                <a:solidFill>
                  <a:srgbClr val="FFFFFF"/>
                </a:solidFill>
                <a:effectLst/>
              </a:rPr>
              <a:t>Formar capacidades para la construcción, implementación y gestión de una nueva institucionalidad y marco de políticas públicas.</a:t>
            </a:r>
          </a:p>
        </p:txBody>
      </p:sp>
      <p:pic>
        <p:nvPicPr>
          <p:cNvPr id="3" name="Imagen 2">
            <a:extLst>
              <a:ext uri="{FF2B5EF4-FFF2-40B4-BE49-F238E27FC236}">
                <a16:creationId xmlns:a16="http://schemas.microsoft.com/office/drawing/2014/main" id="{ABD38C40-170F-8874-1A8A-2BBEA1DE7FB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117" r="20944" b="-1"/>
          <a:stretch>
            <a:fillRect/>
          </a:stretch>
        </p:blipFill>
        <p:spPr>
          <a:xfrm>
            <a:off x="4075043" y="10"/>
            <a:ext cx="8111272" cy="6857990"/>
          </a:xfrm>
          <a:prstGeom prst="rect">
            <a:avLst/>
          </a:prstGeom>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Tree>
    <p:extLst>
      <p:ext uri="{BB962C8B-B14F-4D97-AF65-F5344CB8AC3E}">
        <p14:creationId xmlns:p14="http://schemas.microsoft.com/office/powerpoint/2010/main" val="72627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7744E-B4AF-8D7D-AEEB-C4361E69F92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557372B5-A71C-AA59-6CDB-CD6595FCEADA}"/>
              </a:ext>
            </a:extLst>
          </p:cNvPr>
          <p:cNvSpPr>
            <a:spLocks noGrp="1"/>
          </p:cNvSpPr>
          <p:nvPr>
            <p:ph type="title"/>
          </p:nvPr>
        </p:nvSpPr>
        <p:spPr>
          <a:xfrm>
            <a:off x="342116" y="516835"/>
            <a:ext cx="3084844" cy="1505929"/>
          </a:xfrm>
        </p:spPr>
        <p:txBody>
          <a:bodyPr vert="horz" lIns="91440" tIns="45720" rIns="91440" bIns="45720" rtlCol="0" anchor="b">
            <a:normAutofit/>
          </a:bodyPr>
          <a:lstStyle/>
          <a:p>
            <a:r>
              <a:rPr lang="es-PA" sz="3600" b="1" kern="1200" spc="-50" baseline="0" noProof="0" dirty="0">
                <a:solidFill>
                  <a:srgbClr val="FFFFFF"/>
                </a:solidFill>
                <a:latin typeface="+mj-lt"/>
                <a:ea typeface="+mj-ea"/>
                <a:cs typeface="+mj-cs"/>
              </a:rPr>
              <a:t>¿Cómo se puede participar en ELTSA?</a:t>
            </a:r>
          </a:p>
        </p:txBody>
      </p:sp>
      <p:sp>
        <p:nvSpPr>
          <p:cNvPr id="4" name="CuadroTexto 3">
            <a:extLst>
              <a:ext uri="{FF2B5EF4-FFF2-40B4-BE49-F238E27FC236}">
                <a16:creationId xmlns:a16="http://schemas.microsoft.com/office/drawing/2014/main" id="{ADD01DA5-7B18-142D-FE75-B1242BDF628F}"/>
              </a:ext>
            </a:extLst>
          </p:cNvPr>
          <p:cNvSpPr txBox="1"/>
          <p:nvPr/>
        </p:nvSpPr>
        <p:spPr>
          <a:xfrm>
            <a:off x="492370" y="2022764"/>
            <a:ext cx="3170495" cy="4655127"/>
          </a:xfrm>
          <a:prstGeom prst="rect">
            <a:avLst/>
          </a:prstGeom>
        </p:spPr>
        <p:txBody>
          <a:bodyPr vert="horz" lIns="0" tIns="45720" rIns="0" bIns="45720" rtlCol="0">
            <a:normAutofit fontScale="92500"/>
          </a:bodyPr>
          <a:lstStyle/>
          <a:p>
            <a:pPr algn="just" defTabSz="914400">
              <a:lnSpc>
                <a:spcPct val="90000"/>
              </a:lnSpc>
              <a:spcAft>
                <a:spcPts val="600"/>
              </a:spcAft>
              <a:buClr>
                <a:schemeClr val="accent1"/>
              </a:buClr>
              <a:buFont typeface="Calibri" panose="020F0502020204030204" pitchFamily="34" charset="0"/>
            </a:pPr>
            <a:r>
              <a:rPr lang="es-PA" sz="2000" b="0" i="0" noProof="0" dirty="0">
                <a:solidFill>
                  <a:srgbClr val="FFFFFF"/>
                </a:solidFill>
                <a:effectLst/>
              </a:rPr>
              <a:t>ELTSA ofrece un espacio de colaboración abierta para las instituciones (Universidades, organismos de cooperación internacional y organizaciones no gubernamentales) que deseen compartir recursos de formación (cursos virtuales, material didáctico, casos de éxito, programas de prácticas, etc.) en cualquiera de los ejes priorizados para la transformación de los sistemas agroalimentarios de la región.</a:t>
            </a:r>
          </a:p>
          <a:p>
            <a:pPr algn="just" defTabSz="914400">
              <a:lnSpc>
                <a:spcPct val="90000"/>
              </a:lnSpc>
              <a:spcAft>
                <a:spcPts val="600"/>
              </a:spcAft>
              <a:buClr>
                <a:schemeClr val="accent1"/>
              </a:buClr>
              <a:buFont typeface="Calibri" panose="020F0502020204030204" pitchFamily="34" charset="0"/>
            </a:pPr>
            <a:r>
              <a:rPr lang="es-PA" sz="2000" b="1" dirty="0">
                <a:solidFill>
                  <a:srgbClr val="FFFFFF"/>
                </a:solidFill>
              </a:rPr>
              <a:t>Especialización Técnica para la transformación de los Sistemas Agroalimentarios (6 meses)</a:t>
            </a:r>
            <a:endParaRPr lang="es-PA" sz="2000" b="1" i="0" noProof="0" dirty="0">
              <a:solidFill>
                <a:srgbClr val="FFFFFF"/>
              </a:solidFill>
              <a:effectLst/>
            </a:endParaRPr>
          </a:p>
        </p:txBody>
      </p:sp>
      <p:pic>
        <p:nvPicPr>
          <p:cNvPr id="14" name="Imagen 13" descr="Imagen que contiene exterior, cerca, chocolate, dona&#10;&#10;El contenido generado por IA puede ser incorrecto.">
            <a:extLst>
              <a:ext uri="{FF2B5EF4-FFF2-40B4-BE49-F238E27FC236}">
                <a16:creationId xmlns:a16="http://schemas.microsoft.com/office/drawing/2014/main" id="{646F3EDA-67CB-27D8-1ED5-8235AC30E4D7}"/>
              </a:ext>
            </a:extLst>
          </p:cNvPr>
          <p:cNvPicPr>
            <a:picLocks noChangeAspect="1"/>
          </p:cNvPicPr>
          <p:nvPr/>
        </p:nvPicPr>
        <p:blipFill>
          <a:blip r:embed="rId2"/>
          <a:srcRect t="6630" r="-1" b="8821"/>
          <a:stretch>
            <a:fillRect/>
          </a:stretch>
        </p:blipFill>
        <p:spPr>
          <a:xfrm>
            <a:off x="4075043" y="10"/>
            <a:ext cx="8111272" cy="6857990"/>
          </a:xfrm>
          <a:prstGeom prst="rect">
            <a:avLst/>
          </a:prstGeom>
        </p:spPr>
      </p:pic>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grpSp>
        <p:nvGrpSpPr>
          <p:cNvPr id="3" name="Grupo 2">
            <a:extLst>
              <a:ext uri="{FF2B5EF4-FFF2-40B4-BE49-F238E27FC236}">
                <a16:creationId xmlns:a16="http://schemas.microsoft.com/office/drawing/2014/main" id="{74EB168B-5AE6-9EF4-524A-12E461E69AFB}"/>
              </a:ext>
            </a:extLst>
          </p:cNvPr>
          <p:cNvGrpSpPr/>
          <p:nvPr/>
        </p:nvGrpSpPr>
        <p:grpSpPr>
          <a:xfrm>
            <a:off x="4203860" y="145472"/>
            <a:ext cx="2472519" cy="2542309"/>
            <a:chOff x="720435" y="2978727"/>
            <a:chExt cx="3261379" cy="3241964"/>
          </a:xfrm>
        </p:grpSpPr>
        <p:grpSp>
          <p:nvGrpSpPr>
            <p:cNvPr id="5" name="Grupo 4">
              <a:extLst>
                <a:ext uri="{FF2B5EF4-FFF2-40B4-BE49-F238E27FC236}">
                  <a16:creationId xmlns:a16="http://schemas.microsoft.com/office/drawing/2014/main" id="{42E2BB64-79AB-6B8A-FAC5-AB8D7607C357}"/>
                </a:ext>
              </a:extLst>
            </p:cNvPr>
            <p:cNvGrpSpPr/>
            <p:nvPr/>
          </p:nvGrpSpPr>
          <p:grpSpPr>
            <a:xfrm>
              <a:off x="720435" y="2978727"/>
              <a:ext cx="3261379" cy="3241964"/>
              <a:chOff x="720435" y="2978727"/>
              <a:chExt cx="3261379" cy="3241964"/>
            </a:xfrm>
          </p:grpSpPr>
          <p:pic>
            <p:nvPicPr>
              <p:cNvPr id="7" name="Imagen 6" descr="Código QR&#10;&#10;El contenido generado por IA puede ser incorrecto.">
                <a:extLst>
                  <a:ext uri="{FF2B5EF4-FFF2-40B4-BE49-F238E27FC236}">
                    <a16:creationId xmlns:a16="http://schemas.microsoft.com/office/drawing/2014/main" id="{E43C0EBF-3E8E-5BDB-C61C-2E2E5C20DDF9}"/>
                  </a:ext>
                </a:extLst>
              </p:cNvPr>
              <p:cNvPicPr>
                <a:picLocks noChangeAspect="1"/>
              </p:cNvPicPr>
              <p:nvPr/>
            </p:nvPicPr>
            <p:blipFill>
              <a:blip r:embed="rId3">
                <a:duotone>
                  <a:schemeClr val="accent2">
                    <a:shade val="45000"/>
                    <a:satMod val="135000"/>
                  </a:schemeClr>
                  <a:prstClr val="white"/>
                </a:duotone>
              </a:blip>
              <a:srcRect l="6438" t="7209" r="7048" b="6791"/>
              <a:stretch/>
            </p:blipFill>
            <p:spPr>
              <a:xfrm>
                <a:off x="720435" y="2978727"/>
                <a:ext cx="3261379" cy="3241964"/>
              </a:xfrm>
              <a:prstGeom prst="rect">
                <a:avLst/>
              </a:prstGeom>
            </p:spPr>
          </p:pic>
          <p:sp>
            <p:nvSpPr>
              <p:cNvPr id="8" name="Rectángulo 7">
                <a:extLst>
                  <a:ext uri="{FF2B5EF4-FFF2-40B4-BE49-F238E27FC236}">
                    <a16:creationId xmlns:a16="http://schemas.microsoft.com/office/drawing/2014/main" id="{EED30CC4-D874-D9C9-D697-4DDB431E0C3E}"/>
                  </a:ext>
                </a:extLst>
              </p:cNvPr>
              <p:cNvSpPr/>
              <p:nvPr/>
            </p:nvSpPr>
            <p:spPr>
              <a:xfrm>
                <a:off x="1995055" y="4128655"/>
                <a:ext cx="708927" cy="817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grpSp>
        <p:pic>
          <p:nvPicPr>
            <p:cNvPr id="6" name="Imagen 5">
              <a:extLst>
                <a:ext uri="{FF2B5EF4-FFF2-40B4-BE49-F238E27FC236}">
                  <a16:creationId xmlns:a16="http://schemas.microsoft.com/office/drawing/2014/main" id="{B74C2F63-4F9F-848B-7BB6-8268D97E3CA6}"/>
                </a:ext>
              </a:extLst>
            </p:cNvPr>
            <p:cNvPicPr>
              <a:picLocks noChangeAspect="1"/>
            </p:cNvPicPr>
            <p:nvPr/>
          </p:nvPicPr>
          <p:blipFill>
            <a:blip r:embed="rId4">
              <a:duotone>
                <a:schemeClr val="accent2">
                  <a:shade val="45000"/>
                  <a:satMod val="135000"/>
                </a:schemeClr>
                <a:prstClr val="white"/>
              </a:duotone>
            </a:blip>
            <a:stretch>
              <a:fillRect/>
            </a:stretch>
          </p:blipFill>
          <p:spPr>
            <a:xfrm>
              <a:off x="2000865" y="4142510"/>
              <a:ext cx="703117" cy="803563"/>
            </a:xfrm>
            <a:prstGeom prst="rect">
              <a:avLst/>
            </a:prstGeom>
            <a:ln>
              <a:noFill/>
            </a:ln>
            <a:effectLst>
              <a:softEdge rad="112500"/>
            </a:effectLst>
          </p:spPr>
        </p:pic>
      </p:grpSp>
    </p:spTree>
    <p:extLst>
      <p:ext uri="{BB962C8B-B14F-4D97-AF65-F5344CB8AC3E}">
        <p14:creationId xmlns:p14="http://schemas.microsoft.com/office/powerpoint/2010/main" val="190026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41C5FF-39F6-21BB-EE42-19D5145A6477}"/>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3DD4C65B-5B13-8BB9-D59B-97E88D81792C}"/>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s-PA" sz="4000" b="1" kern="1200" spc="-50" baseline="0" noProof="0" dirty="0">
                <a:solidFill>
                  <a:schemeClr val="bg1"/>
                </a:solidFill>
                <a:latin typeface="+mj-lt"/>
                <a:ea typeface="+mj-ea"/>
                <a:cs typeface="+mj-cs"/>
              </a:rPr>
              <a:t>Qué es la Agricultura Digital?</a:t>
            </a:r>
          </a:p>
        </p:txBody>
      </p:sp>
      <p:sp>
        <p:nvSpPr>
          <p:cNvPr id="6" name="CuadroTexto 5">
            <a:extLst>
              <a:ext uri="{FF2B5EF4-FFF2-40B4-BE49-F238E27FC236}">
                <a16:creationId xmlns:a16="http://schemas.microsoft.com/office/drawing/2014/main" id="{43AF2EA5-20F3-57A0-F9F0-A2D7A3D38189}"/>
              </a:ext>
            </a:extLst>
          </p:cNvPr>
          <p:cNvSpPr txBox="1"/>
          <p:nvPr/>
        </p:nvSpPr>
        <p:spPr>
          <a:xfrm>
            <a:off x="492371" y="2653800"/>
            <a:ext cx="3084844" cy="3335519"/>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s-MX" sz="2400" noProof="0" dirty="0">
                <a:solidFill>
                  <a:schemeClr val="bg1"/>
                </a:solidFill>
              </a:rPr>
              <a:t>La agricultura digital es un enfoque de la agricultura que </a:t>
            </a:r>
            <a:r>
              <a:rPr lang="es-MX" sz="2400" b="1" noProof="0" dirty="0">
                <a:solidFill>
                  <a:schemeClr val="bg1"/>
                </a:solidFill>
              </a:rPr>
              <a:t>utiliza tecnologías digitales, como sensores, drones, mapeo GPS y aprendizaje automático para optimizar la producción agrícola</a:t>
            </a:r>
            <a:r>
              <a:rPr lang="es-MX" sz="2400" noProof="0" dirty="0">
                <a:solidFill>
                  <a:schemeClr val="bg1"/>
                </a:solidFill>
              </a:rPr>
              <a:t>.</a:t>
            </a:r>
          </a:p>
        </p:txBody>
      </p:sp>
      <p:pic>
        <p:nvPicPr>
          <p:cNvPr id="4" name="Imagen 3" descr="Imagen de la pantalla de un celular con la imagen de un video juego&#10;&#10;El contenido generado por IA puede ser incorrecto.">
            <a:extLst>
              <a:ext uri="{FF2B5EF4-FFF2-40B4-BE49-F238E27FC236}">
                <a16:creationId xmlns:a16="http://schemas.microsoft.com/office/drawing/2014/main" id="{BC6FDD6C-FD7F-A3D2-92D4-EED90FA1726D}"/>
              </a:ext>
            </a:extLst>
          </p:cNvPr>
          <p:cNvPicPr>
            <a:picLocks noChangeAspect="1"/>
          </p:cNvPicPr>
          <p:nvPr/>
        </p:nvPicPr>
        <p:blipFill>
          <a:blip r:embed="rId2"/>
          <a:srcRect l="4180" r="15098" b="1"/>
          <a:stretch>
            <a:fillRect/>
          </a:stretch>
        </p:blipFill>
        <p:spPr>
          <a:xfrm>
            <a:off x="4075043" y="10"/>
            <a:ext cx="8111272" cy="6857990"/>
          </a:xfrm>
          <a:prstGeom prst="rect">
            <a:avLst/>
          </a:prstGeom>
        </p:spPr>
      </p:pic>
      <p:sp>
        <p:nvSpPr>
          <p:cNvPr id="37" name="Rectangle 3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pic>
        <p:nvPicPr>
          <p:cNvPr id="7" name="Imagen 6" descr="Flor de color verde&#10;&#10;El contenido generado por IA puede ser incorrecto.">
            <a:extLst>
              <a:ext uri="{FF2B5EF4-FFF2-40B4-BE49-F238E27FC236}">
                <a16:creationId xmlns:a16="http://schemas.microsoft.com/office/drawing/2014/main" id="{16A61319-47BB-986B-C989-4E2FB100E635}"/>
              </a:ext>
            </a:extLst>
          </p:cNvPr>
          <p:cNvPicPr>
            <a:picLocks noChangeAspect="1"/>
          </p:cNvPicPr>
          <p:nvPr/>
        </p:nvPicPr>
        <p:blipFill>
          <a:blip r:embed="rId3"/>
          <a:stretch>
            <a:fillRect/>
          </a:stretch>
        </p:blipFill>
        <p:spPr>
          <a:xfrm>
            <a:off x="4104079" y="-1171073"/>
            <a:ext cx="3796513" cy="6858000"/>
          </a:xfrm>
          <a:prstGeom prst="rect">
            <a:avLst/>
          </a:prstGeom>
        </p:spPr>
      </p:pic>
      <p:sp>
        <p:nvSpPr>
          <p:cNvPr id="9" name="CuadroTexto 8">
            <a:extLst>
              <a:ext uri="{FF2B5EF4-FFF2-40B4-BE49-F238E27FC236}">
                <a16:creationId xmlns:a16="http://schemas.microsoft.com/office/drawing/2014/main" id="{490EE235-D86C-6080-1E30-C5434636E9D0}"/>
              </a:ext>
            </a:extLst>
          </p:cNvPr>
          <p:cNvSpPr txBox="1"/>
          <p:nvPr/>
        </p:nvSpPr>
        <p:spPr>
          <a:xfrm>
            <a:off x="4660648" y="6416841"/>
            <a:ext cx="7293871" cy="369332"/>
          </a:xfrm>
          <a:prstGeom prst="rect">
            <a:avLst/>
          </a:prstGeom>
          <a:noFill/>
        </p:spPr>
        <p:txBody>
          <a:bodyPr wrap="square">
            <a:spAutoFit/>
          </a:bodyPr>
          <a:lstStyle/>
          <a:p>
            <a:r>
              <a:rPr lang="es-PA" b="1" dirty="0">
                <a:hlinkClick r:id="rId4"/>
              </a:rPr>
              <a:t>https://agriculture.basf.com/ar/es/sustentabilidad/agricultura-digital</a:t>
            </a:r>
            <a:r>
              <a:rPr lang="es-PA" b="1" dirty="0"/>
              <a:t> </a:t>
            </a:r>
          </a:p>
        </p:txBody>
      </p:sp>
      <p:pic>
        <p:nvPicPr>
          <p:cNvPr id="11" name="Imagen 10" descr="Flor de color azul&#10;&#10;El contenido generado por IA puede ser incorrecto.">
            <a:extLst>
              <a:ext uri="{FF2B5EF4-FFF2-40B4-BE49-F238E27FC236}">
                <a16:creationId xmlns:a16="http://schemas.microsoft.com/office/drawing/2014/main" id="{7C3E6095-15DB-411A-B16C-3BE444D73516}"/>
              </a:ext>
            </a:extLst>
          </p:cNvPr>
          <p:cNvPicPr>
            <a:picLocks noChangeAspect="1"/>
          </p:cNvPicPr>
          <p:nvPr/>
        </p:nvPicPr>
        <p:blipFill>
          <a:blip r:embed="rId5"/>
          <a:stretch>
            <a:fillRect/>
          </a:stretch>
        </p:blipFill>
        <p:spPr>
          <a:xfrm>
            <a:off x="3231498" y="5078562"/>
            <a:ext cx="1583476" cy="1589255"/>
          </a:xfrm>
          <a:prstGeom prst="rect">
            <a:avLst/>
          </a:prstGeom>
        </p:spPr>
      </p:pic>
      <p:pic>
        <p:nvPicPr>
          <p:cNvPr id="14" name="Imagen 13" descr="Imagen que contiene dibujo, reloj&#10;&#10;El contenido generado por IA puede ser incorrecto.">
            <a:extLst>
              <a:ext uri="{FF2B5EF4-FFF2-40B4-BE49-F238E27FC236}">
                <a16:creationId xmlns:a16="http://schemas.microsoft.com/office/drawing/2014/main" id="{992651C0-4AC6-C706-3134-F3508DC03140}"/>
              </a:ext>
            </a:extLst>
          </p:cNvPr>
          <p:cNvPicPr>
            <a:picLocks noChangeAspect="1"/>
          </p:cNvPicPr>
          <p:nvPr/>
        </p:nvPicPr>
        <p:blipFill>
          <a:blip r:embed="rId6">
            <a:clrChange>
              <a:clrFrom>
                <a:srgbClr val="FFFFFF"/>
              </a:clrFrom>
              <a:clrTo>
                <a:srgbClr val="FFFFFF">
                  <a:alpha val="0"/>
                </a:srgbClr>
              </a:clrTo>
            </a:clrChange>
            <a:lum bright="70000" contrast="-70000"/>
          </a:blip>
          <a:srcRect b="11136"/>
          <a:stretch/>
        </p:blipFill>
        <p:spPr>
          <a:xfrm>
            <a:off x="903285" y="6255633"/>
            <a:ext cx="2673929" cy="352928"/>
          </a:xfrm>
          <a:prstGeom prst="rect">
            <a:avLst/>
          </a:prstGeom>
        </p:spPr>
      </p:pic>
    </p:spTree>
    <p:extLst>
      <p:ext uri="{BB962C8B-B14F-4D97-AF65-F5344CB8AC3E}">
        <p14:creationId xmlns:p14="http://schemas.microsoft.com/office/powerpoint/2010/main" val="1890328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A1F973-309D-5E0B-9C87-C496BA327840}"/>
            </a:ext>
          </a:extLst>
        </p:cNvPr>
        <p:cNvGrpSpPr/>
        <p:nvPr/>
      </p:nvGrpSpPr>
      <p:grpSpPr>
        <a:xfrm>
          <a:off x="0" y="0"/>
          <a:ext cx="0" cy="0"/>
          <a:chOff x="0" y="0"/>
          <a:chExt cx="0" cy="0"/>
        </a:xfrm>
      </p:grpSpPr>
      <p:sp>
        <p:nvSpPr>
          <p:cNvPr id="35" name="Rectangle 23">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37" name="Rectangle 25">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cxnSp>
        <p:nvCxnSpPr>
          <p:cNvPr id="38" name="Straight Connector 27">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29">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6B0D80-2310-B710-1F27-3DB895A4FA4E}"/>
              </a:ext>
            </a:extLst>
          </p:cNvPr>
          <p:cNvSpPr>
            <a:spLocks noGrp="1"/>
          </p:cNvSpPr>
          <p:nvPr>
            <p:ph type="title"/>
          </p:nvPr>
        </p:nvSpPr>
        <p:spPr>
          <a:xfrm>
            <a:off x="554453" y="19459"/>
            <a:ext cx="10997468" cy="701038"/>
          </a:xfrm>
        </p:spPr>
        <p:txBody>
          <a:bodyPr vert="horz" lIns="91440" tIns="45720" rIns="91440" bIns="45720" rtlCol="0" anchor="b">
            <a:normAutofit fontScale="90000"/>
          </a:bodyPr>
          <a:lstStyle/>
          <a:p>
            <a:r>
              <a:rPr lang="en-US" b="1" i="1" dirty="0">
                <a:solidFill>
                  <a:schemeClr val="accent2">
                    <a:lumMod val="75000"/>
                  </a:schemeClr>
                </a:solidFill>
              </a:rPr>
              <a:t>Gracias…</a:t>
            </a:r>
          </a:p>
        </p:txBody>
      </p:sp>
      <p:pic>
        <p:nvPicPr>
          <p:cNvPr id="6" name="Imagen 5" descr="Imagen que contiene animal, montar a caballo, hombre, agua&#10;&#10;El contenido generado por IA puede ser incorrecto.">
            <a:extLst>
              <a:ext uri="{FF2B5EF4-FFF2-40B4-BE49-F238E27FC236}">
                <a16:creationId xmlns:a16="http://schemas.microsoft.com/office/drawing/2014/main" id="{93608595-01B3-29C9-8299-0243213B1855}"/>
              </a:ext>
            </a:extLst>
          </p:cNvPr>
          <p:cNvPicPr>
            <a:picLocks noChangeAspect="1"/>
          </p:cNvPicPr>
          <p:nvPr/>
        </p:nvPicPr>
        <p:blipFill>
          <a:blip r:embed="rId2"/>
          <a:srcRect t="28639" r="-1" b="28639"/>
          <a:stretch>
            <a:fillRect/>
          </a:stretch>
        </p:blipFill>
        <p:spPr>
          <a:xfrm>
            <a:off x="635457" y="640080"/>
            <a:ext cx="10916463" cy="3602736"/>
          </a:xfrm>
          <a:prstGeom prst="rect">
            <a:avLst/>
          </a:prstGeom>
        </p:spPr>
      </p:pic>
      <p:cxnSp>
        <p:nvCxnSpPr>
          <p:cNvPr id="40" name="Straight Connector 31">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36" name="Rectangle 35">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graphicFrame>
        <p:nvGraphicFramePr>
          <p:cNvPr id="8" name="Tabla 7">
            <a:extLst>
              <a:ext uri="{FF2B5EF4-FFF2-40B4-BE49-F238E27FC236}">
                <a16:creationId xmlns:a16="http://schemas.microsoft.com/office/drawing/2014/main" id="{C41527BD-B6AD-3C65-8D46-574B78EA1BD3}"/>
              </a:ext>
            </a:extLst>
          </p:cNvPr>
          <p:cNvGraphicFramePr>
            <a:graphicFrameLocks noGrp="1"/>
          </p:cNvGraphicFramePr>
          <p:nvPr>
            <p:extLst>
              <p:ext uri="{D42A27DB-BD31-4B8C-83A1-F6EECF244321}">
                <p14:modId xmlns:p14="http://schemas.microsoft.com/office/powerpoint/2010/main" val="3224242693"/>
              </p:ext>
            </p:extLst>
          </p:nvPr>
        </p:nvGraphicFramePr>
        <p:xfrm>
          <a:off x="596017" y="4242626"/>
          <a:ext cx="10997468" cy="1344834"/>
        </p:xfrm>
        <a:graphic>
          <a:graphicData uri="http://schemas.openxmlformats.org/drawingml/2006/table">
            <a:tbl>
              <a:tblPr>
                <a:tableStyleId>{2D5ABB26-0587-4C30-8999-92F81FD0307C}</a:tableStyleId>
              </a:tblPr>
              <a:tblGrid>
                <a:gridCol w="10997468">
                  <a:extLst>
                    <a:ext uri="{9D8B030D-6E8A-4147-A177-3AD203B41FA5}">
                      <a16:colId xmlns:a16="http://schemas.microsoft.com/office/drawing/2014/main" val="4057494905"/>
                    </a:ext>
                  </a:extLst>
                </a:gridCol>
              </a:tblGrid>
              <a:tr h="1344834">
                <a:tc>
                  <a:txBody>
                    <a:bodyPr/>
                    <a:lstStyle/>
                    <a:p>
                      <a:pPr algn="just">
                        <a:buNone/>
                      </a:pPr>
                      <a:r>
                        <a:rPr lang="es-MX" sz="2400" b="0" i="1" dirty="0">
                          <a:solidFill>
                            <a:schemeClr val="accent2">
                              <a:lumMod val="75000"/>
                            </a:schemeClr>
                          </a:solidFill>
                          <a:effectLst/>
                        </a:rPr>
                        <a:t>“La digitalización de la agricultura ofrece una oportunidad concreta de avanzar hacia sistemas alimentarios más sostenibles, saludables e inclusivos, aunque no sin riesgos. El resultado que genere dependerá en gran parte de qué hacemos hoy para impulsarlo.”</a:t>
                      </a:r>
                      <a:endParaRPr lang="es-MX" sz="3200" b="0" i="1" dirty="0">
                        <a:solidFill>
                          <a:schemeClr val="accent2">
                            <a:lumMod val="75000"/>
                          </a:schemeClr>
                        </a:solidFill>
                        <a:effectLst/>
                      </a:endParaRPr>
                    </a:p>
                  </a:txBody>
                  <a:tcPr marL="66675" marR="66675"/>
                </a:tc>
                <a:extLst>
                  <a:ext uri="{0D108BD9-81ED-4DB2-BD59-A6C34878D82A}">
                    <a16:rowId xmlns:a16="http://schemas.microsoft.com/office/drawing/2014/main" val="723045606"/>
                  </a:ext>
                </a:extLst>
              </a:tr>
            </a:tbl>
          </a:graphicData>
        </a:graphic>
      </p:graphicFrame>
      <p:graphicFrame>
        <p:nvGraphicFramePr>
          <p:cNvPr id="10" name="Tabla 9">
            <a:extLst>
              <a:ext uri="{FF2B5EF4-FFF2-40B4-BE49-F238E27FC236}">
                <a16:creationId xmlns:a16="http://schemas.microsoft.com/office/drawing/2014/main" id="{695E341B-C181-52D8-1BEA-1AC4C3B44B02}"/>
              </a:ext>
            </a:extLst>
          </p:cNvPr>
          <p:cNvGraphicFramePr>
            <a:graphicFrameLocks noGrp="1"/>
          </p:cNvGraphicFramePr>
          <p:nvPr>
            <p:extLst>
              <p:ext uri="{D42A27DB-BD31-4B8C-83A1-F6EECF244321}">
                <p14:modId xmlns:p14="http://schemas.microsoft.com/office/powerpoint/2010/main" val="2166208056"/>
              </p:ext>
            </p:extLst>
          </p:nvPr>
        </p:nvGraphicFramePr>
        <p:xfrm>
          <a:off x="642847" y="5768450"/>
          <a:ext cx="10997468" cy="529644"/>
        </p:xfrm>
        <a:graphic>
          <a:graphicData uri="http://schemas.openxmlformats.org/drawingml/2006/table">
            <a:tbl>
              <a:tblPr>
                <a:tableStyleId>{2D5ABB26-0587-4C30-8999-92F81FD0307C}</a:tableStyleId>
              </a:tblPr>
              <a:tblGrid>
                <a:gridCol w="10997468">
                  <a:extLst>
                    <a:ext uri="{9D8B030D-6E8A-4147-A177-3AD203B41FA5}">
                      <a16:colId xmlns:a16="http://schemas.microsoft.com/office/drawing/2014/main" val="4057494905"/>
                    </a:ext>
                  </a:extLst>
                </a:gridCol>
              </a:tblGrid>
              <a:tr h="529644">
                <a:tc>
                  <a:txBody>
                    <a:bodyPr/>
                    <a:lstStyle/>
                    <a:p>
                      <a:pPr algn="r">
                        <a:buNone/>
                      </a:pPr>
                      <a:r>
                        <a:rPr lang="es-MX" sz="2400" b="0" i="1" dirty="0">
                          <a:solidFill>
                            <a:schemeClr val="accent2">
                              <a:lumMod val="75000"/>
                            </a:schemeClr>
                          </a:solidFill>
                          <a:effectLst/>
                          <a:hlinkClick r:id="rId3"/>
                        </a:rPr>
                        <a:t>carlos.barcenas@iica.int</a:t>
                      </a:r>
                      <a:r>
                        <a:rPr lang="es-MX" sz="2400" b="0" i="1" dirty="0">
                          <a:solidFill>
                            <a:schemeClr val="accent2">
                              <a:lumMod val="75000"/>
                            </a:schemeClr>
                          </a:solidFill>
                          <a:effectLst/>
                        </a:rPr>
                        <a:t> </a:t>
                      </a:r>
                      <a:endParaRPr lang="es-MX" sz="3200" b="0" i="1" dirty="0">
                        <a:solidFill>
                          <a:schemeClr val="accent2">
                            <a:lumMod val="75000"/>
                          </a:schemeClr>
                        </a:solidFill>
                        <a:effectLst/>
                      </a:endParaRPr>
                    </a:p>
                  </a:txBody>
                  <a:tcPr marL="66675" marR="66675"/>
                </a:tc>
                <a:extLst>
                  <a:ext uri="{0D108BD9-81ED-4DB2-BD59-A6C34878D82A}">
                    <a16:rowId xmlns:a16="http://schemas.microsoft.com/office/drawing/2014/main" val="723045606"/>
                  </a:ext>
                </a:extLst>
              </a:tr>
            </a:tbl>
          </a:graphicData>
        </a:graphic>
      </p:graphicFrame>
      <p:pic>
        <p:nvPicPr>
          <p:cNvPr id="18" name="Imagen 17" descr="Código QR&#10;&#10;El contenido generado por IA puede ser incorrecto.">
            <a:extLst>
              <a:ext uri="{FF2B5EF4-FFF2-40B4-BE49-F238E27FC236}">
                <a16:creationId xmlns:a16="http://schemas.microsoft.com/office/drawing/2014/main" id="{17A7E1A9-2A40-9D2C-D445-2177A03D822F}"/>
              </a:ext>
            </a:extLst>
          </p:cNvPr>
          <p:cNvPicPr>
            <a:picLocks noChangeAspect="1"/>
          </p:cNvPicPr>
          <p:nvPr/>
        </p:nvPicPr>
        <p:blipFill>
          <a:blip r:embed="rId4">
            <a:duotone>
              <a:schemeClr val="accent2">
                <a:shade val="45000"/>
                <a:satMod val="135000"/>
              </a:schemeClr>
              <a:prstClr val="white"/>
            </a:duotone>
          </a:blip>
          <a:srcRect l="6763" t="7037" r="6713" b="7053"/>
          <a:stretch/>
        </p:blipFill>
        <p:spPr>
          <a:xfrm>
            <a:off x="831273" y="901486"/>
            <a:ext cx="3214256" cy="3191461"/>
          </a:xfrm>
          <a:prstGeom prst="rect">
            <a:avLst/>
          </a:prstGeom>
        </p:spPr>
      </p:pic>
      <p:sp>
        <p:nvSpPr>
          <p:cNvPr id="21" name="Rectángulo 20">
            <a:extLst>
              <a:ext uri="{FF2B5EF4-FFF2-40B4-BE49-F238E27FC236}">
                <a16:creationId xmlns:a16="http://schemas.microsoft.com/office/drawing/2014/main" id="{6D1645B2-EDBB-1223-76B6-BBAF4AE7A1D2}"/>
              </a:ext>
            </a:extLst>
          </p:cNvPr>
          <p:cNvSpPr/>
          <p:nvPr/>
        </p:nvSpPr>
        <p:spPr>
          <a:xfrm>
            <a:off x="2078181" y="2073937"/>
            <a:ext cx="692727" cy="8240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2" name="Imagen 21" descr="Logotipo, Icono&#10;&#10;El contenido generado por IA puede ser incorrecto.">
            <a:extLst>
              <a:ext uri="{FF2B5EF4-FFF2-40B4-BE49-F238E27FC236}">
                <a16:creationId xmlns:a16="http://schemas.microsoft.com/office/drawing/2014/main" id="{C93792E9-5F99-32B3-20A3-525D26E6EF3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Lst>
          </a:blip>
          <a:stretch>
            <a:fillRect/>
          </a:stretch>
        </p:blipFill>
        <p:spPr>
          <a:xfrm>
            <a:off x="2078181" y="2125182"/>
            <a:ext cx="744068" cy="744068"/>
          </a:xfrm>
          <a:prstGeom prst="rect">
            <a:avLst/>
          </a:prstGeom>
        </p:spPr>
      </p:pic>
    </p:spTree>
    <p:extLst>
      <p:ext uri="{BB962C8B-B14F-4D97-AF65-F5344CB8AC3E}">
        <p14:creationId xmlns:p14="http://schemas.microsoft.com/office/powerpoint/2010/main" val="19117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9" name="Imagen 8" descr="Imagen que contiene objeto, panal, tabla, sostener&#10;&#10;El contenido generado por IA puede ser incorrecto.">
            <a:extLst>
              <a:ext uri="{FF2B5EF4-FFF2-40B4-BE49-F238E27FC236}">
                <a16:creationId xmlns:a16="http://schemas.microsoft.com/office/drawing/2014/main" id="{D664EB6D-1C10-2D79-D9AF-C540E80C2371}"/>
              </a:ext>
            </a:extLst>
          </p:cNvPr>
          <p:cNvPicPr>
            <a:picLocks noChangeAspect="1"/>
          </p:cNvPicPr>
          <p:nvPr/>
        </p:nvPicPr>
        <p:blipFill>
          <a:blip r:embed="rId2">
            <a:alphaModFix amt="35000"/>
          </a:blip>
          <a:srcRect l="6667"/>
          <a:stretch>
            <a:fillRect/>
          </a:stretch>
        </p:blipFill>
        <p:spPr>
          <a:xfrm>
            <a:off x="20" y="10"/>
            <a:ext cx="12191980" cy="6857990"/>
          </a:xfrm>
          <a:prstGeom prst="rect">
            <a:avLst/>
          </a:prstGeom>
        </p:spPr>
      </p:pic>
      <p:cxnSp>
        <p:nvCxnSpPr>
          <p:cNvPr id="21" name="Straight Connector 20">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D4C5A6BA-3210-7D16-7C35-D294DB967598}"/>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b="0" i="0" kern="1200" spc="-50" baseline="0">
                <a:solidFill>
                  <a:schemeClr val="tx1"/>
                </a:solidFill>
                <a:effectLst/>
                <a:latin typeface="+mj-lt"/>
                <a:ea typeface="+mj-ea"/>
                <a:cs typeface="+mj-cs"/>
              </a:rPr>
              <a:t>Cómo se relaciona la inteligencia artificial en la agricultura?</a:t>
            </a:r>
            <a:endParaRPr lang="en-US" kern="1200" spc="-50" baseline="0">
              <a:solidFill>
                <a:schemeClr val="tx1"/>
              </a:solidFill>
              <a:latin typeface="+mj-lt"/>
              <a:ea typeface="+mj-ea"/>
              <a:cs typeface="+mj-cs"/>
            </a:endParaRPr>
          </a:p>
        </p:txBody>
      </p:sp>
      <p:sp>
        <p:nvSpPr>
          <p:cNvPr id="5" name="CuadroTexto 4">
            <a:extLst>
              <a:ext uri="{FF2B5EF4-FFF2-40B4-BE49-F238E27FC236}">
                <a16:creationId xmlns:a16="http://schemas.microsoft.com/office/drawing/2014/main" id="{1919116F-1072-3299-25DF-8E0DE243DA44}"/>
              </a:ext>
            </a:extLst>
          </p:cNvPr>
          <p:cNvSpPr txBox="1"/>
          <p:nvPr/>
        </p:nvSpPr>
        <p:spPr>
          <a:xfrm>
            <a:off x="1066800" y="5338875"/>
            <a:ext cx="10058400" cy="1128409"/>
          </a:xfrm>
          <a:prstGeom prst="rect">
            <a:avLst/>
          </a:prstGeom>
        </p:spPr>
        <p:txBody>
          <a:bodyPr vert="horz" lIns="0" tIns="45720" rIns="0" bIns="45720" rtlCol="0">
            <a:normAutofit/>
          </a:bodyPr>
          <a:lstStyle/>
          <a:p>
            <a:pPr algn="just" defTabSz="914400">
              <a:lnSpc>
                <a:spcPct val="90000"/>
              </a:lnSpc>
              <a:spcBef>
                <a:spcPts val="900"/>
              </a:spcBef>
              <a:spcAft>
                <a:spcPts val="900"/>
              </a:spcAft>
              <a:buClr>
                <a:schemeClr val="accent1"/>
              </a:buClr>
              <a:buFont typeface="Calibri" panose="020F0502020204030204" pitchFamily="34" charset="0"/>
              <a:buNone/>
            </a:pPr>
            <a:r>
              <a:rPr lang="es-PA" sz="2000" i="0" noProof="0" dirty="0">
                <a:effectLst/>
              </a:rPr>
              <a:t>Por ejemplo: algoritmos que son capaces de predecir y tomar medidas para prevenir la aparición de plagas y otras enfermedades en la plantación. También tiene potencial de cara a mejorar la cadena de suministro agrícola y planificar la producción y la distribución.</a:t>
            </a:r>
          </a:p>
        </p:txBody>
      </p:sp>
      <p:sp>
        <p:nvSpPr>
          <p:cNvPr id="23" name="Rectangle 22">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5" name="Rectangle 24">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Tree>
    <p:extLst>
      <p:ext uri="{BB962C8B-B14F-4D97-AF65-F5344CB8AC3E}">
        <p14:creationId xmlns:p14="http://schemas.microsoft.com/office/powerpoint/2010/main" val="193739139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DA7638-51AA-31D1-AF3E-56777E9EDAFA}"/>
              </a:ext>
            </a:extLst>
          </p:cNvPr>
          <p:cNvSpPr>
            <a:spLocks noGrp="1"/>
          </p:cNvSpPr>
          <p:nvPr>
            <p:ph type="title"/>
          </p:nvPr>
        </p:nvSpPr>
        <p:spPr>
          <a:xfrm>
            <a:off x="382376" y="258098"/>
            <a:ext cx="10515600" cy="1325563"/>
          </a:xfrm>
        </p:spPr>
        <p:txBody>
          <a:bodyPr/>
          <a:lstStyle/>
          <a:p>
            <a:r>
              <a:rPr lang="es-PA" b="1" dirty="0">
                <a:solidFill>
                  <a:schemeClr val="accent2">
                    <a:lumMod val="50000"/>
                  </a:schemeClr>
                </a:solidFill>
              </a:rPr>
              <a:t>IA en prácticas de cultivo</a:t>
            </a:r>
            <a:endParaRPr lang="es-US" b="1" dirty="0">
              <a:solidFill>
                <a:schemeClr val="accent2">
                  <a:lumMod val="50000"/>
                </a:schemeClr>
              </a:solidFill>
            </a:endParaRPr>
          </a:p>
        </p:txBody>
      </p:sp>
      <p:graphicFrame>
        <p:nvGraphicFramePr>
          <p:cNvPr id="5" name="Marcador de contenido 4">
            <a:extLst>
              <a:ext uri="{FF2B5EF4-FFF2-40B4-BE49-F238E27FC236}">
                <a16:creationId xmlns:a16="http://schemas.microsoft.com/office/drawing/2014/main" id="{FA9F34F9-8F7E-3452-624B-C4C6C10474F4}"/>
              </a:ext>
            </a:extLst>
          </p:cNvPr>
          <p:cNvGraphicFramePr>
            <a:graphicFrameLocks noGrp="1"/>
          </p:cNvGraphicFramePr>
          <p:nvPr>
            <p:ph sz="half" idx="1"/>
            <p:extLst>
              <p:ext uri="{D42A27DB-BD31-4B8C-83A1-F6EECF244321}">
                <p14:modId xmlns:p14="http://schemas.microsoft.com/office/powerpoint/2010/main" val="4223463528"/>
              </p:ext>
            </p:extLst>
          </p:nvPr>
        </p:nvGraphicFramePr>
        <p:xfrm>
          <a:off x="382376" y="1253330"/>
          <a:ext cx="5713624" cy="5147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Marcador de contenido 5">
            <a:extLst>
              <a:ext uri="{FF2B5EF4-FFF2-40B4-BE49-F238E27FC236}">
                <a16:creationId xmlns:a16="http://schemas.microsoft.com/office/drawing/2014/main" id="{F543977C-9A6E-3462-2E07-305BE3B796B9}"/>
              </a:ext>
            </a:extLst>
          </p:cNvPr>
          <p:cNvPicPr>
            <a:picLocks noGrp="1" noChangeAspect="1"/>
          </p:cNvPicPr>
          <p:nvPr>
            <p:ph sz="half" idx="2"/>
          </p:nvPr>
        </p:nvPicPr>
        <p:blipFill>
          <a:blip r:embed="rId7"/>
          <a:stretch>
            <a:fillRect/>
          </a:stretch>
        </p:blipFill>
        <p:spPr>
          <a:xfrm>
            <a:off x="6628025" y="656756"/>
            <a:ext cx="5181599" cy="5280364"/>
          </a:xfrm>
          <a:prstGeom prst="rect">
            <a:avLst/>
          </a:prstGeom>
        </p:spPr>
      </p:pic>
    </p:spTree>
    <p:extLst>
      <p:ext uri="{BB962C8B-B14F-4D97-AF65-F5344CB8AC3E}">
        <p14:creationId xmlns:p14="http://schemas.microsoft.com/office/powerpoint/2010/main" val="391828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Connector 73"/>
          <p:cNvCxnSpPr>
            <a:cxnSpLocks/>
          </p:cNvCxnSpPr>
          <p:nvPr/>
        </p:nvCxnSpPr>
        <p:spPr>
          <a:xfrm>
            <a:off x="10990737" y="4429750"/>
            <a:ext cx="837841" cy="229332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11064500" y="1461887"/>
            <a:ext cx="782476" cy="46600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cxnSpLocks/>
          </p:cNvCxnSpPr>
          <p:nvPr/>
        </p:nvCxnSpPr>
        <p:spPr>
          <a:xfrm flipH="1" flipV="1">
            <a:off x="7047927" y="6166154"/>
            <a:ext cx="341638" cy="55692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66726" y="5080750"/>
            <a:ext cx="1245388" cy="1151743"/>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9" name="Straight Connector 48"/>
          <p:cNvCxnSpPr>
            <a:cxnSpLocks/>
            <a:endCxn id="32" idx="1"/>
          </p:cNvCxnSpPr>
          <p:nvPr/>
        </p:nvCxnSpPr>
        <p:spPr>
          <a:xfrm>
            <a:off x="209367" y="4429750"/>
            <a:ext cx="439742" cy="81966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a:stCxn id="32" idx="4"/>
          </p:cNvCxnSpPr>
          <p:nvPr/>
        </p:nvCxnSpPr>
        <p:spPr>
          <a:xfrm>
            <a:off x="1089420" y="6232493"/>
            <a:ext cx="285132" cy="49058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cxnSpLocks/>
          </p:cNvCxnSpPr>
          <p:nvPr/>
        </p:nvCxnSpPr>
        <p:spPr>
          <a:xfrm flipV="1">
            <a:off x="10990737" y="2102449"/>
            <a:ext cx="837841" cy="142932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picture containing sky, outdoor, grass, cloudy&#10;&#10;Description automatically generated">
            <a:extLst>
              <a:ext uri="{FF2B5EF4-FFF2-40B4-BE49-F238E27FC236}">
                <a16:creationId xmlns:a16="http://schemas.microsoft.com/office/drawing/2014/main" id="{F1036F69-1869-4BC5-99B2-E3A07B676B6F}"/>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PaintBrush/>
                    </a14:imgEffect>
                    <a14:imgEffect>
                      <a14:saturation sat="200000"/>
                    </a14:imgEffect>
                  </a14:imgLayer>
                </a14:imgProps>
              </a:ex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47" name="Title 14">
            <a:extLst>
              <a:ext uri="{FF2B5EF4-FFF2-40B4-BE49-F238E27FC236}">
                <a16:creationId xmlns:a16="http://schemas.microsoft.com/office/drawing/2014/main" id="{801319FF-9F47-4CF4-A16A-D062F956FCA7}"/>
              </a:ext>
            </a:extLst>
          </p:cNvPr>
          <p:cNvSpPr txBox="1">
            <a:spLocks/>
          </p:cNvSpPr>
          <p:nvPr/>
        </p:nvSpPr>
        <p:spPr>
          <a:xfrm>
            <a:off x="533426" y="372163"/>
            <a:ext cx="7331506" cy="1140306"/>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600"/>
              </a:spcBef>
              <a:spcAft>
                <a:spcPts val="600"/>
              </a:spcAft>
            </a:pPr>
            <a:r>
              <a:rPr lang="es-ES" b="1" dirty="0">
                <a:solidFill>
                  <a:schemeClr val="accent2">
                    <a:lumMod val="75000"/>
                  </a:schemeClr>
                </a:solidFill>
                <a:latin typeface="Segoe UI" panose="020B0502040204020203" pitchFamily="34" charset="0"/>
                <a:cs typeface="Segoe UI" panose="020B0502040204020203" pitchFamily="34" charset="0"/>
              </a:rPr>
              <a:t>AMÉRICA LATINA Y EL CARIBE</a:t>
            </a:r>
            <a:br>
              <a:rPr lang="es-ES" b="1" dirty="0">
                <a:solidFill>
                  <a:schemeClr val="accent2"/>
                </a:solidFill>
                <a:latin typeface="Segoe UI" panose="020B0502040204020203" pitchFamily="34" charset="0"/>
                <a:cs typeface="Segoe UI" panose="020B0502040204020203" pitchFamily="34" charset="0"/>
              </a:rPr>
            </a:br>
            <a:r>
              <a:rPr lang="es-ES" sz="2400" b="1" dirty="0">
                <a:solidFill>
                  <a:schemeClr val="accent1">
                    <a:lumMod val="50000"/>
                  </a:schemeClr>
                </a:solidFill>
                <a:latin typeface="Segoe UI Semibold" panose="020B0702040204020203" pitchFamily="34" charset="0"/>
                <a:cs typeface="Segoe UI Semibold" panose="020B0702040204020203" pitchFamily="34" charset="0"/>
              </a:rPr>
              <a:t>LA NECESIDAD DE </a:t>
            </a:r>
            <a:r>
              <a:rPr lang="es-ES" sz="2400" dirty="0">
                <a:solidFill>
                  <a:schemeClr val="accent1">
                    <a:lumMod val="50000"/>
                  </a:schemeClr>
                </a:solidFill>
                <a:latin typeface="Segoe UI Semibold" panose="020B0702040204020203" pitchFamily="34" charset="0"/>
                <a:cs typeface="Segoe UI Semibold" panose="020B0702040204020203" pitchFamily="34" charset="0"/>
              </a:rPr>
              <a:t>AVANZAR HACIA SISTEMAS AGROALIMENARIOS INTELIGENTES 4.0</a:t>
            </a:r>
          </a:p>
        </p:txBody>
      </p:sp>
      <p:sp>
        <p:nvSpPr>
          <p:cNvPr id="48" name="16 Rectángulo">
            <a:extLst>
              <a:ext uri="{FF2B5EF4-FFF2-40B4-BE49-F238E27FC236}">
                <a16:creationId xmlns:a16="http://schemas.microsoft.com/office/drawing/2014/main" id="{BDE91019-B687-46E7-A32B-55E311644A2C}"/>
              </a:ext>
            </a:extLst>
          </p:cNvPr>
          <p:cNvSpPr/>
          <p:nvPr/>
        </p:nvSpPr>
        <p:spPr>
          <a:xfrm>
            <a:off x="10452568" y="2440157"/>
            <a:ext cx="1694970" cy="738664"/>
          </a:xfrm>
          <a:prstGeom prst="rect">
            <a:avLst/>
          </a:prstGeom>
          <a:noFill/>
        </p:spPr>
        <p:txBody>
          <a:bodyPr wrap="square">
            <a:spAutoFit/>
          </a:bodyPr>
          <a:lstStyle/>
          <a:p>
            <a:r>
              <a:rPr lang="es-CR" sz="1400" b="1" spc="300" dirty="0">
                <a:solidFill>
                  <a:schemeClr val="bg1"/>
                </a:solidFill>
                <a:latin typeface="Segoe UI Semibold" panose="020B0702040204020203" pitchFamily="34" charset="0"/>
                <a:cs typeface="Segoe UI Semibold" panose="020B0702040204020203" pitchFamily="34" charset="0"/>
              </a:rPr>
              <a:t>AGREGACIÓN INTELIGENTE DE VALOR</a:t>
            </a:r>
          </a:p>
        </p:txBody>
      </p:sp>
      <p:sp>
        <p:nvSpPr>
          <p:cNvPr id="50" name="16 Rectángulo">
            <a:extLst>
              <a:ext uri="{FF2B5EF4-FFF2-40B4-BE49-F238E27FC236}">
                <a16:creationId xmlns:a16="http://schemas.microsoft.com/office/drawing/2014/main" id="{E67B66F8-ADE7-4F82-9E4F-9EE42F7A0CB9}"/>
              </a:ext>
            </a:extLst>
          </p:cNvPr>
          <p:cNvSpPr/>
          <p:nvPr/>
        </p:nvSpPr>
        <p:spPr>
          <a:xfrm>
            <a:off x="3835309" y="1866475"/>
            <a:ext cx="2260691" cy="523220"/>
          </a:xfrm>
          <a:prstGeom prst="rect">
            <a:avLst/>
          </a:prstGeom>
          <a:noFill/>
        </p:spPr>
        <p:txBody>
          <a:bodyPr wrap="square">
            <a:spAutoFit/>
          </a:bodyPr>
          <a:lstStyle/>
          <a:p>
            <a:r>
              <a:rPr lang="es-CR" sz="1400" b="1" spc="300" dirty="0">
                <a:solidFill>
                  <a:schemeClr val="bg1"/>
                </a:solidFill>
                <a:latin typeface="Segoe UI Semibold" panose="020B0702040204020203" pitchFamily="34" charset="0"/>
                <a:cs typeface="Segoe UI Semibold" panose="020B0702040204020203" pitchFamily="34" charset="0"/>
              </a:rPr>
              <a:t>CLIMÁTICAMENTE INTELIGENTE</a:t>
            </a:r>
          </a:p>
        </p:txBody>
      </p:sp>
      <p:sp>
        <p:nvSpPr>
          <p:cNvPr id="51" name="16 Rectángulo">
            <a:extLst>
              <a:ext uri="{FF2B5EF4-FFF2-40B4-BE49-F238E27FC236}">
                <a16:creationId xmlns:a16="http://schemas.microsoft.com/office/drawing/2014/main" id="{79DA5B7F-75FD-45FE-B57D-E311CF77271A}"/>
              </a:ext>
            </a:extLst>
          </p:cNvPr>
          <p:cNvSpPr/>
          <p:nvPr/>
        </p:nvSpPr>
        <p:spPr>
          <a:xfrm>
            <a:off x="4689907" y="3093119"/>
            <a:ext cx="2586757" cy="523220"/>
          </a:xfrm>
          <a:prstGeom prst="rect">
            <a:avLst/>
          </a:prstGeom>
          <a:noFill/>
        </p:spPr>
        <p:txBody>
          <a:bodyPr wrap="square">
            <a:spAutoFit/>
          </a:bodyPr>
          <a:lstStyle/>
          <a:p>
            <a:pPr algn="r"/>
            <a:r>
              <a:rPr lang="es-CR" sz="1400" b="1" spc="300" dirty="0">
                <a:solidFill>
                  <a:schemeClr val="bg1"/>
                </a:solidFill>
                <a:latin typeface="Segoe UI Semibold" panose="020B0702040204020203" pitchFamily="34" charset="0"/>
                <a:cs typeface="Segoe UI Semibold" panose="020B0702040204020203" pitchFamily="34" charset="0"/>
              </a:rPr>
              <a:t>NUTRICIONALMENTE INTELIGENTE</a:t>
            </a:r>
          </a:p>
        </p:txBody>
      </p:sp>
      <p:sp>
        <p:nvSpPr>
          <p:cNvPr id="53" name="16 Rectángulo">
            <a:extLst>
              <a:ext uri="{FF2B5EF4-FFF2-40B4-BE49-F238E27FC236}">
                <a16:creationId xmlns:a16="http://schemas.microsoft.com/office/drawing/2014/main" id="{463F9138-FD75-48E7-947A-AA2A6C706B0B}"/>
              </a:ext>
            </a:extLst>
          </p:cNvPr>
          <p:cNvSpPr/>
          <p:nvPr/>
        </p:nvSpPr>
        <p:spPr>
          <a:xfrm>
            <a:off x="9548801" y="4985961"/>
            <a:ext cx="1941965" cy="523220"/>
          </a:xfrm>
          <a:prstGeom prst="rect">
            <a:avLst/>
          </a:prstGeom>
          <a:noFill/>
        </p:spPr>
        <p:txBody>
          <a:bodyPr wrap="square">
            <a:spAutoFit/>
          </a:bodyPr>
          <a:lstStyle/>
          <a:p>
            <a:r>
              <a:rPr lang="es-CR" sz="1400" b="1" spc="300" dirty="0">
                <a:solidFill>
                  <a:schemeClr val="bg1"/>
                </a:solidFill>
                <a:latin typeface="Segoe UI Semibold" panose="020B0702040204020203" pitchFamily="34" charset="0"/>
                <a:cs typeface="Segoe UI Semibold" panose="020B0702040204020203" pitchFamily="34" charset="0"/>
              </a:rPr>
              <a:t>SOCIALMENTE RESPONSABLE</a:t>
            </a:r>
          </a:p>
        </p:txBody>
      </p:sp>
      <p:sp>
        <p:nvSpPr>
          <p:cNvPr id="59" name="16 Rectángulo">
            <a:extLst>
              <a:ext uri="{FF2B5EF4-FFF2-40B4-BE49-F238E27FC236}">
                <a16:creationId xmlns:a16="http://schemas.microsoft.com/office/drawing/2014/main" id="{A32FB60D-94CA-4630-A3BB-D5BB034AFF65}"/>
              </a:ext>
            </a:extLst>
          </p:cNvPr>
          <p:cNvSpPr/>
          <p:nvPr/>
        </p:nvSpPr>
        <p:spPr>
          <a:xfrm>
            <a:off x="649109" y="2721581"/>
            <a:ext cx="1551887" cy="307777"/>
          </a:xfrm>
          <a:prstGeom prst="rect">
            <a:avLst/>
          </a:prstGeom>
          <a:noFill/>
        </p:spPr>
        <p:txBody>
          <a:bodyPr wrap="square">
            <a:spAutoFit/>
          </a:bodyPr>
          <a:lstStyle/>
          <a:p>
            <a:r>
              <a:rPr lang="es-CR" sz="1400" b="1" spc="300" dirty="0">
                <a:solidFill>
                  <a:schemeClr val="bg1"/>
                </a:solidFill>
                <a:latin typeface="Segoe UI Semibold" panose="020B0702040204020203" pitchFamily="34" charset="0"/>
                <a:cs typeface="Segoe UI Semibold" panose="020B0702040204020203" pitchFamily="34" charset="0"/>
              </a:rPr>
              <a:t>MERCADOS</a:t>
            </a:r>
          </a:p>
        </p:txBody>
      </p:sp>
      <p:cxnSp>
        <p:nvCxnSpPr>
          <p:cNvPr id="60" name="Straight Connector 59">
            <a:extLst>
              <a:ext uri="{FF2B5EF4-FFF2-40B4-BE49-F238E27FC236}">
                <a16:creationId xmlns:a16="http://schemas.microsoft.com/office/drawing/2014/main" id="{2BBC488B-3ADA-4658-875A-92E14441F9B2}"/>
              </a:ext>
            </a:extLst>
          </p:cNvPr>
          <p:cNvCxnSpPr>
            <a:cxnSpLocks/>
            <a:stCxn id="19" idx="2"/>
            <a:endCxn id="23" idx="0"/>
          </p:cNvCxnSpPr>
          <p:nvPr/>
        </p:nvCxnSpPr>
        <p:spPr>
          <a:xfrm flipH="1">
            <a:off x="3351394" y="2559649"/>
            <a:ext cx="5630" cy="524877"/>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sp>
        <p:nvSpPr>
          <p:cNvPr id="61" name="Flowchart: Connector 60">
            <a:extLst>
              <a:ext uri="{FF2B5EF4-FFF2-40B4-BE49-F238E27FC236}">
                <a16:creationId xmlns:a16="http://schemas.microsoft.com/office/drawing/2014/main" id="{6DE15E85-0F7E-4D46-807B-4B61151A062B}"/>
              </a:ext>
            </a:extLst>
          </p:cNvPr>
          <p:cNvSpPr/>
          <p:nvPr/>
        </p:nvSpPr>
        <p:spPr>
          <a:xfrm>
            <a:off x="8453834" y="5139718"/>
            <a:ext cx="199415" cy="215706"/>
          </a:xfrm>
          <a:prstGeom prst="flowChartConnector">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Segoe UI" panose="020B0502040204020203" pitchFamily="34" charset="0"/>
              <a:cs typeface="Segoe UI" panose="020B0502040204020203" pitchFamily="34" charset="0"/>
            </a:endParaRPr>
          </a:p>
        </p:txBody>
      </p:sp>
      <p:pic>
        <p:nvPicPr>
          <p:cNvPr id="19" name="Graphic 18" descr="Partial sun with solid fill">
            <a:extLst>
              <a:ext uri="{FF2B5EF4-FFF2-40B4-BE49-F238E27FC236}">
                <a16:creationId xmlns:a16="http://schemas.microsoft.com/office/drawing/2014/main" id="{D7717A8A-46D1-44DF-B667-E793A49C35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9824" y="1645249"/>
            <a:ext cx="914400" cy="914400"/>
          </a:xfrm>
          <a:prstGeom prst="rect">
            <a:avLst/>
          </a:prstGeom>
        </p:spPr>
      </p:pic>
      <p:pic>
        <p:nvPicPr>
          <p:cNvPr id="23" name="Graphic 22" descr="Wi-Fi with solid fill">
            <a:extLst>
              <a:ext uri="{FF2B5EF4-FFF2-40B4-BE49-F238E27FC236}">
                <a16:creationId xmlns:a16="http://schemas.microsoft.com/office/drawing/2014/main" id="{E3753A24-E912-468D-B3EA-B14CE83428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94194" y="3084526"/>
            <a:ext cx="914400" cy="914400"/>
          </a:xfrm>
          <a:prstGeom prst="rect">
            <a:avLst/>
          </a:prstGeom>
        </p:spPr>
      </p:pic>
      <p:cxnSp>
        <p:nvCxnSpPr>
          <p:cNvPr id="67" name="Straight Connector 66">
            <a:extLst>
              <a:ext uri="{FF2B5EF4-FFF2-40B4-BE49-F238E27FC236}">
                <a16:creationId xmlns:a16="http://schemas.microsoft.com/office/drawing/2014/main" id="{2484E468-EE20-4CA1-9B49-D77986DCE99D}"/>
              </a:ext>
            </a:extLst>
          </p:cNvPr>
          <p:cNvCxnSpPr>
            <a:cxnSpLocks/>
            <a:stCxn id="61" idx="6"/>
            <a:endCxn id="53" idx="1"/>
          </p:cNvCxnSpPr>
          <p:nvPr/>
        </p:nvCxnSpPr>
        <p:spPr>
          <a:xfrm>
            <a:off x="8653249" y="5247571"/>
            <a:ext cx="895552" cy="0"/>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sp>
        <p:nvSpPr>
          <p:cNvPr id="70" name="Flowchart: Connector 69">
            <a:extLst>
              <a:ext uri="{FF2B5EF4-FFF2-40B4-BE49-F238E27FC236}">
                <a16:creationId xmlns:a16="http://schemas.microsoft.com/office/drawing/2014/main" id="{CF927071-0B17-4DF4-945C-62A9A5D49597}"/>
              </a:ext>
            </a:extLst>
          </p:cNvPr>
          <p:cNvSpPr/>
          <p:nvPr/>
        </p:nvSpPr>
        <p:spPr>
          <a:xfrm>
            <a:off x="11206331" y="1784769"/>
            <a:ext cx="199415" cy="215706"/>
          </a:xfrm>
          <a:prstGeom prst="flowChartConnector">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Segoe UI" panose="020B0502040204020203" pitchFamily="34" charset="0"/>
              <a:cs typeface="Segoe UI" panose="020B0502040204020203" pitchFamily="34" charset="0"/>
            </a:endParaRPr>
          </a:p>
        </p:txBody>
      </p:sp>
      <p:cxnSp>
        <p:nvCxnSpPr>
          <p:cNvPr id="71" name="Straight Connector 70">
            <a:extLst>
              <a:ext uri="{FF2B5EF4-FFF2-40B4-BE49-F238E27FC236}">
                <a16:creationId xmlns:a16="http://schemas.microsoft.com/office/drawing/2014/main" id="{C02E4BC5-0620-47FB-B652-D2213B41D638}"/>
              </a:ext>
            </a:extLst>
          </p:cNvPr>
          <p:cNvCxnSpPr>
            <a:cxnSpLocks/>
            <a:stCxn id="70" idx="4"/>
            <a:endCxn id="48" idx="0"/>
          </p:cNvCxnSpPr>
          <p:nvPr/>
        </p:nvCxnSpPr>
        <p:spPr>
          <a:xfrm flipH="1">
            <a:off x="11300053" y="2000475"/>
            <a:ext cx="5986" cy="439682"/>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pic>
        <p:nvPicPr>
          <p:cNvPr id="66" name="Graphic 65" descr="Ecommerce with solid fill">
            <a:extLst>
              <a:ext uri="{FF2B5EF4-FFF2-40B4-BE49-F238E27FC236}">
                <a16:creationId xmlns:a16="http://schemas.microsoft.com/office/drawing/2014/main" id="{10CADBAE-26BE-49B8-ADA3-9A35E49F81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601" y="3088763"/>
            <a:ext cx="914400" cy="914400"/>
          </a:xfrm>
          <a:prstGeom prst="rect">
            <a:avLst/>
          </a:prstGeom>
        </p:spPr>
      </p:pic>
      <p:pic>
        <p:nvPicPr>
          <p:cNvPr id="86" name="Graphic 85" descr="Leaf with solid fill">
            <a:extLst>
              <a:ext uri="{FF2B5EF4-FFF2-40B4-BE49-F238E27FC236}">
                <a16:creationId xmlns:a16="http://schemas.microsoft.com/office/drawing/2014/main" id="{DF497C48-6AE6-4D74-8590-9077985F8C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34678" y="3587980"/>
            <a:ext cx="837842" cy="837842"/>
          </a:xfrm>
          <a:prstGeom prst="rect">
            <a:avLst/>
          </a:prstGeom>
        </p:spPr>
      </p:pic>
      <p:cxnSp>
        <p:nvCxnSpPr>
          <p:cNvPr id="94" name="Straight Connector 93">
            <a:extLst>
              <a:ext uri="{FF2B5EF4-FFF2-40B4-BE49-F238E27FC236}">
                <a16:creationId xmlns:a16="http://schemas.microsoft.com/office/drawing/2014/main" id="{F60ADBF2-D859-41EB-8360-95F22C44CF1E}"/>
              </a:ext>
            </a:extLst>
          </p:cNvPr>
          <p:cNvCxnSpPr>
            <a:cxnSpLocks/>
            <a:stCxn id="86" idx="2"/>
            <a:endCxn id="95" idx="0"/>
          </p:cNvCxnSpPr>
          <p:nvPr/>
        </p:nvCxnSpPr>
        <p:spPr>
          <a:xfrm flipH="1">
            <a:off x="6741454" y="4425822"/>
            <a:ext cx="12145" cy="606043"/>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sp>
        <p:nvSpPr>
          <p:cNvPr id="95" name="Flowchart: Connector 94">
            <a:extLst>
              <a:ext uri="{FF2B5EF4-FFF2-40B4-BE49-F238E27FC236}">
                <a16:creationId xmlns:a16="http://schemas.microsoft.com/office/drawing/2014/main" id="{B47D13AF-F51D-489B-A58D-798024354127}"/>
              </a:ext>
            </a:extLst>
          </p:cNvPr>
          <p:cNvSpPr/>
          <p:nvPr/>
        </p:nvSpPr>
        <p:spPr>
          <a:xfrm>
            <a:off x="6641746" y="5031865"/>
            <a:ext cx="199415" cy="215706"/>
          </a:xfrm>
          <a:prstGeom prst="flowChartConnector">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Segoe UI" panose="020B0502040204020203" pitchFamily="34" charset="0"/>
              <a:cs typeface="Segoe UI" panose="020B0502040204020203" pitchFamily="34" charset="0"/>
            </a:endParaRPr>
          </a:p>
        </p:txBody>
      </p:sp>
      <p:cxnSp>
        <p:nvCxnSpPr>
          <p:cNvPr id="104" name="Straight Connector 103">
            <a:extLst>
              <a:ext uri="{FF2B5EF4-FFF2-40B4-BE49-F238E27FC236}">
                <a16:creationId xmlns:a16="http://schemas.microsoft.com/office/drawing/2014/main" id="{1BC9770D-12F7-4B15-9C51-2E82B393C72B}"/>
              </a:ext>
            </a:extLst>
          </p:cNvPr>
          <p:cNvCxnSpPr>
            <a:cxnSpLocks/>
            <a:stCxn id="66" idx="3"/>
            <a:endCxn id="23" idx="1"/>
          </p:cNvCxnSpPr>
          <p:nvPr/>
        </p:nvCxnSpPr>
        <p:spPr>
          <a:xfrm flipV="1">
            <a:off x="1440001" y="3541726"/>
            <a:ext cx="1454193" cy="4237"/>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74878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B2BD2DDB-8AEA-BD10-AC23-7BEE0E10555A}"/>
              </a:ext>
            </a:extLst>
          </p:cNvPr>
          <p:cNvSpPr/>
          <p:nvPr/>
        </p:nvSpPr>
        <p:spPr>
          <a:xfrm>
            <a:off x="0" y="0"/>
            <a:ext cx="1412812" cy="1366523"/>
          </a:xfrm>
          <a:custGeom>
            <a:avLst/>
            <a:gdLst/>
            <a:ahLst/>
            <a:cxnLst/>
            <a:rect l="l" t="t" r="r" b="b"/>
            <a:pathLst>
              <a:path w="4105941" h="4114800">
                <a:moveTo>
                  <a:pt x="0" y="0"/>
                </a:moveTo>
                <a:lnTo>
                  <a:pt x="4105941" y="0"/>
                </a:lnTo>
                <a:lnTo>
                  <a:pt x="41059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0" name="Group 9">
            <a:extLst>
              <a:ext uri="{FF2B5EF4-FFF2-40B4-BE49-F238E27FC236}">
                <a16:creationId xmlns:a16="http://schemas.microsoft.com/office/drawing/2014/main" id="{748CE9D8-001F-C0A4-D227-200D4D1A0531}"/>
              </a:ext>
            </a:extLst>
          </p:cNvPr>
          <p:cNvGrpSpPr/>
          <p:nvPr/>
        </p:nvGrpSpPr>
        <p:grpSpPr>
          <a:xfrm>
            <a:off x="570450" y="676486"/>
            <a:ext cx="11010450" cy="778236"/>
            <a:chOff x="570450" y="676486"/>
            <a:chExt cx="11010450" cy="778236"/>
          </a:xfrm>
        </p:grpSpPr>
        <p:cxnSp>
          <p:nvCxnSpPr>
            <p:cNvPr id="13" name="Straight Connector 12">
              <a:extLst>
                <a:ext uri="{FF2B5EF4-FFF2-40B4-BE49-F238E27FC236}">
                  <a16:creationId xmlns:a16="http://schemas.microsoft.com/office/drawing/2014/main" id="{250134D7-BF8C-5AB8-F13E-8771AD6EF8E8}"/>
                </a:ext>
              </a:extLst>
            </p:cNvPr>
            <p:cNvCxnSpPr>
              <a:cxnSpLocks/>
            </p:cNvCxnSpPr>
            <p:nvPr/>
          </p:nvCxnSpPr>
          <p:spPr>
            <a:xfrm>
              <a:off x="570450" y="676486"/>
              <a:ext cx="11010450" cy="0"/>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D0F1C27C-22D1-E50C-11DC-9B20BCDB761D}"/>
                </a:ext>
              </a:extLst>
            </p:cNvPr>
            <p:cNvSpPr/>
            <p:nvPr/>
          </p:nvSpPr>
          <p:spPr>
            <a:xfrm>
              <a:off x="1165860" y="777614"/>
              <a:ext cx="10415039" cy="677108"/>
            </a:xfrm>
            <a:prstGeom prst="rect">
              <a:avLst/>
            </a:prstGeom>
            <a:noFill/>
            <a:ln/>
            <a:effectLst/>
          </p:spPr>
          <p:style>
            <a:lnRef idx="0">
              <a:schemeClr val="accent4"/>
            </a:lnRef>
            <a:fillRef idx="3">
              <a:schemeClr val="accent4"/>
            </a:fillRef>
            <a:effectRef idx="3">
              <a:schemeClr val="accent4"/>
            </a:effectRef>
            <a:fontRef idx="minor">
              <a:schemeClr val="lt1"/>
            </a:fontRef>
          </p:style>
          <p:txBody>
            <a:bodyPr wrap="square" anchor="ctr">
              <a:spAutoFit/>
            </a:bodyPr>
            <a:lstStyle/>
            <a:p>
              <a:pPr marL="36000"/>
              <a:r>
                <a:rPr lang="es-ES" sz="2000" dirty="0">
                  <a:solidFill>
                    <a:schemeClr val="accent2">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ALC ES CLAVE HACIA LA TRANSFORMACIÓN DE LOS SISTEMAS AGROALIMENTARIOS</a:t>
              </a:r>
            </a:p>
            <a:p>
              <a:pPr marL="36000"/>
              <a:r>
                <a:rPr lang="es-ES" i="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La región es garante de la seguridad alimentaria, nutricional y climática del mundo </a:t>
              </a:r>
            </a:p>
          </p:txBody>
        </p:sp>
      </p:grpSp>
      <p:grpSp>
        <p:nvGrpSpPr>
          <p:cNvPr id="2" name="Group 1">
            <a:extLst>
              <a:ext uri="{FF2B5EF4-FFF2-40B4-BE49-F238E27FC236}">
                <a16:creationId xmlns:a16="http://schemas.microsoft.com/office/drawing/2014/main" id="{2EA71E7C-AAD6-76DA-351C-FA2047632F9C}"/>
              </a:ext>
            </a:extLst>
          </p:cNvPr>
          <p:cNvGrpSpPr/>
          <p:nvPr/>
        </p:nvGrpSpPr>
        <p:grpSpPr>
          <a:xfrm>
            <a:off x="614894" y="1649458"/>
            <a:ext cx="11403112" cy="4873117"/>
            <a:chOff x="614894" y="1649458"/>
            <a:chExt cx="11403112" cy="4873117"/>
          </a:xfrm>
        </p:grpSpPr>
        <p:pic>
          <p:nvPicPr>
            <p:cNvPr id="3" name="Picture 2">
              <a:extLst>
                <a:ext uri="{FF2B5EF4-FFF2-40B4-BE49-F238E27FC236}">
                  <a16:creationId xmlns:a16="http://schemas.microsoft.com/office/drawing/2014/main" id="{740FC920-20F5-AD2C-28CB-EFE823AAA84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a:stretch/>
          </p:blipFill>
          <p:spPr>
            <a:xfrm>
              <a:off x="3675685" y="1649458"/>
              <a:ext cx="4840630" cy="4873117"/>
            </a:xfrm>
            <a:prstGeom prst="flowChartConnector">
              <a:avLst/>
            </a:prstGeom>
          </p:spPr>
        </p:pic>
        <p:grpSp>
          <p:nvGrpSpPr>
            <p:cNvPr id="15" name="Group 14">
              <a:extLst>
                <a:ext uri="{FF2B5EF4-FFF2-40B4-BE49-F238E27FC236}">
                  <a16:creationId xmlns:a16="http://schemas.microsoft.com/office/drawing/2014/main" id="{D5CC0F6D-715A-0580-8593-D7244AB785AA}"/>
                </a:ext>
              </a:extLst>
            </p:cNvPr>
            <p:cNvGrpSpPr/>
            <p:nvPr/>
          </p:nvGrpSpPr>
          <p:grpSpPr>
            <a:xfrm>
              <a:off x="614894" y="4484951"/>
              <a:ext cx="2991933" cy="1450861"/>
              <a:chOff x="484834" y="4331284"/>
              <a:chExt cx="2991933" cy="1450861"/>
            </a:xfrm>
          </p:grpSpPr>
          <p:sp>
            <p:nvSpPr>
              <p:cNvPr id="30" name="14 Rectángulo">
                <a:extLst>
                  <a:ext uri="{FF2B5EF4-FFF2-40B4-BE49-F238E27FC236}">
                    <a16:creationId xmlns:a16="http://schemas.microsoft.com/office/drawing/2014/main" id="{11B5F483-74EC-B64D-BF3F-37F4000396A6}"/>
                  </a:ext>
                </a:extLst>
              </p:cNvPr>
              <p:cNvSpPr/>
              <p:nvPr/>
            </p:nvSpPr>
            <p:spPr>
              <a:xfrm>
                <a:off x="583222" y="4331284"/>
                <a:ext cx="2893545" cy="707886"/>
              </a:xfrm>
              <a:prstGeom prst="rect">
                <a:avLst/>
              </a:prstGeom>
            </p:spPr>
            <p:txBody>
              <a:bodyPr wrap="square">
                <a:spAutoFit/>
              </a:bodyPr>
              <a:lstStyle/>
              <a:p>
                <a:pPr algn="r"/>
                <a:r>
                  <a:rPr lang="en-US" sz="40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28%</a:t>
                </a:r>
                <a:endParaRPr lang="es-CR"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9BFF49B1-2F84-E971-583C-C26F0DF133A1}"/>
                  </a:ext>
                </a:extLst>
              </p:cNvPr>
              <p:cNvSpPr/>
              <p:nvPr/>
            </p:nvSpPr>
            <p:spPr>
              <a:xfrm>
                <a:off x="484834" y="4951148"/>
                <a:ext cx="2991932" cy="830997"/>
              </a:xfrm>
              <a:prstGeom prst="rect">
                <a:avLst/>
              </a:prstGeom>
            </p:spPr>
            <p:txBody>
              <a:bodyPr wrap="square">
                <a:spAutoFit/>
              </a:bodyPr>
              <a:lstStyle/>
              <a:p>
                <a:pPr algn="r"/>
                <a:r>
                  <a:rPr lang="es-E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 la superficie potencialmente utilizable para la expansión agrícola </a:t>
                </a:r>
              </a:p>
            </p:txBody>
          </p:sp>
        </p:grpSp>
        <p:cxnSp>
          <p:nvCxnSpPr>
            <p:cNvPr id="16" name="Straight Connector 15">
              <a:extLst>
                <a:ext uri="{FF2B5EF4-FFF2-40B4-BE49-F238E27FC236}">
                  <a16:creationId xmlns:a16="http://schemas.microsoft.com/office/drawing/2014/main" id="{61C80FEC-35AE-517A-9A79-4E152B739093}"/>
                </a:ext>
              </a:extLst>
            </p:cNvPr>
            <p:cNvCxnSpPr>
              <a:cxnSpLocks/>
            </p:cNvCxnSpPr>
            <p:nvPr/>
          </p:nvCxnSpPr>
          <p:spPr>
            <a:xfrm flipV="1">
              <a:off x="5333111" y="2655809"/>
              <a:ext cx="3453353" cy="1296"/>
            </a:xfrm>
            <a:prstGeom prst="line">
              <a:avLst/>
            </a:prstGeom>
            <a:ln w="19050">
              <a:solidFill>
                <a:schemeClr val="accent3"/>
              </a:solidFill>
              <a:prstDash val="sysDot"/>
            </a:ln>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77F6A073-9CEE-DAD9-4B99-8A93A40B40EC}"/>
                </a:ext>
              </a:extLst>
            </p:cNvPr>
            <p:cNvCxnSpPr>
              <a:cxnSpLocks/>
              <a:stCxn id="30" idx="3"/>
            </p:cNvCxnSpPr>
            <p:nvPr/>
          </p:nvCxnSpPr>
          <p:spPr>
            <a:xfrm flipV="1">
              <a:off x="3606827" y="4824334"/>
              <a:ext cx="2160000" cy="14560"/>
            </a:xfrm>
            <a:prstGeom prst="line">
              <a:avLst/>
            </a:prstGeom>
            <a:ln w="19050">
              <a:solidFill>
                <a:schemeClr val="accent3"/>
              </a:solidFill>
              <a:prstDash val="sysDot"/>
            </a:ln>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1110EDCB-853A-D3D0-85BE-63BA3FDDBD92}"/>
                </a:ext>
              </a:extLst>
            </p:cNvPr>
            <p:cNvCxnSpPr>
              <a:cxnSpLocks/>
              <a:endCxn id="28" idx="1"/>
            </p:cNvCxnSpPr>
            <p:nvPr/>
          </p:nvCxnSpPr>
          <p:spPr>
            <a:xfrm>
              <a:off x="7844925" y="5061314"/>
              <a:ext cx="994165" cy="0"/>
            </a:xfrm>
            <a:prstGeom prst="line">
              <a:avLst/>
            </a:prstGeom>
            <a:ln w="19050">
              <a:solidFill>
                <a:schemeClr val="accent3"/>
              </a:solidFill>
              <a:prstDash val="sysDot"/>
            </a:ln>
          </p:spPr>
          <p:style>
            <a:lnRef idx="3">
              <a:schemeClr val="accent6"/>
            </a:lnRef>
            <a:fillRef idx="0">
              <a:schemeClr val="accent6"/>
            </a:fillRef>
            <a:effectRef idx="2">
              <a:schemeClr val="accent6"/>
            </a:effectRef>
            <a:fontRef idx="minor">
              <a:schemeClr val="tx1"/>
            </a:fontRef>
          </p:style>
        </p:cxnSp>
        <p:grpSp>
          <p:nvGrpSpPr>
            <p:cNvPr id="19" name="Group 18">
              <a:extLst>
                <a:ext uri="{FF2B5EF4-FFF2-40B4-BE49-F238E27FC236}">
                  <a16:creationId xmlns:a16="http://schemas.microsoft.com/office/drawing/2014/main" id="{19598743-0DEA-33CB-C38F-38F0A64EDDEF}"/>
                </a:ext>
              </a:extLst>
            </p:cNvPr>
            <p:cNvGrpSpPr/>
            <p:nvPr/>
          </p:nvGrpSpPr>
          <p:grpSpPr>
            <a:xfrm>
              <a:off x="8839090" y="4707371"/>
              <a:ext cx="2893545" cy="1204639"/>
              <a:chOff x="583222" y="4331284"/>
              <a:chExt cx="2893545" cy="1204639"/>
            </a:xfrm>
          </p:grpSpPr>
          <p:sp>
            <p:nvSpPr>
              <p:cNvPr id="28" name="14 Rectángulo">
                <a:extLst>
                  <a:ext uri="{FF2B5EF4-FFF2-40B4-BE49-F238E27FC236}">
                    <a16:creationId xmlns:a16="http://schemas.microsoft.com/office/drawing/2014/main" id="{E86187B7-0C93-2D74-D015-7D2C3E4E9E9B}"/>
                  </a:ext>
                </a:extLst>
              </p:cNvPr>
              <p:cNvSpPr/>
              <p:nvPr/>
            </p:nvSpPr>
            <p:spPr>
              <a:xfrm>
                <a:off x="583222" y="4331284"/>
                <a:ext cx="2893545" cy="707886"/>
              </a:xfrm>
              <a:prstGeom prst="rect">
                <a:avLst/>
              </a:prstGeom>
            </p:spPr>
            <p:txBody>
              <a:bodyPr wrap="square">
                <a:spAutoFit/>
              </a:bodyPr>
              <a:lstStyle/>
              <a:p>
                <a:r>
                  <a:rPr lang="en-US" sz="40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35%</a:t>
                </a:r>
                <a:endParaRPr lang="es-CR"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1A51B11E-7F09-E748-0ADE-5DEF140DF705}"/>
                  </a:ext>
                </a:extLst>
              </p:cNvPr>
              <p:cNvSpPr/>
              <p:nvPr/>
            </p:nvSpPr>
            <p:spPr>
              <a:xfrm>
                <a:off x="583222" y="4951148"/>
                <a:ext cx="2893544" cy="584775"/>
              </a:xfrm>
              <a:prstGeom prst="rect">
                <a:avLst/>
              </a:prstGeom>
            </p:spPr>
            <p:txBody>
              <a:bodyPr wrap="square">
                <a:spAutoFit/>
              </a:bodyPr>
              <a:lstStyle/>
              <a:p>
                <a:r>
                  <a:rPr lang="es-E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 las reservas mundiales de agua dulce</a:t>
                </a: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20" name="Group 19">
              <a:extLst>
                <a:ext uri="{FF2B5EF4-FFF2-40B4-BE49-F238E27FC236}">
                  <a16:creationId xmlns:a16="http://schemas.microsoft.com/office/drawing/2014/main" id="{E3F36F59-01E6-257D-F446-EBFDC4CC8880}"/>
                </a:ext>
              </a:extLst>
            </p:cNvPr>
            <p:cNvGrpSpPr/>
            <p:nvPr/>
          </p:nvGrpSpPr>
          <p:grpSpPr>
            <a:xfrm>
              <a:off x="8786464" y="2301866"/>
              <a:ext cx="3231542" cy="1697082"/>
              <a:chOff x="583222" y="4331284"/>
              <a:chExt cx="2893545" cy="1697082"/>
            </a:xfrm>
          </p:grpSpPr>
          <p:sp>
            <p:nvSpPr>
              <p:cNvPr id="26" name="14 Rectángulo">
                <a:extLst>
                  <a:ext uri="{FF2B5EF4-FFF2-40B4-BE49-F238E27FC236}">
                    <a16:creationId xmlns:a16="http://schemas.microsoft.com/office/drawing/2014/main" id="{391CE95F-BDE1-7598-5AA4-3B0FB3F61213}"/>
                  </a:ext>
                </a:extLst>
              </p:cNvPr>
              <p:cNvSpPr/>
              <p:nvPr/>
            </p:nvSpPr>
            <p:spPr>
              <a:xfrm>
                <a:off x="583222" y="4331284"/>
                <a:ext cx="2893545" cy="707886"/>
              </a:xfrm>
              <a:prstGeom prst="rect">
                <a:avLst/>
              </a:prstGeom>
            </p:spPr>
            <p:txBody>
              <a:bodyPr wrap="square">
                <a:spAutoFit/>
              </a:bodyPr>
              <a:lstStyle/>
              <a:p>
                <a:r>
                  <a:rPr lang="en-US" sz="40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50%</a:t>
                </a:r>
                <a:endParaRPr lang="es-CR"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1965F50A-35BD-8697-422C-EDC3B96EE033}"/>
                  </a:ext>
                </a:extLst>
              </p:cNvPr>
              <p:cNvSpPr/>
              <p:nvPr/>
            </p:nvSpPr>
            <p:spPr>
              <a:xfrm>
                <a:off x="583222" y="4951148"/>
                <a:ext cx="2893544" cy="1077218"/>
              </a:xfrm>
              <a:prstGeom prst="rect">
                <a:avLst/>
              </a:prstGeom>
            </p:spPr>
            <p:txBody>
              <a:bodyPr wrap="square">
                <a:spAutoFit/>
              </a:bodyPr>
              <a:lstStyle/>
              <a:p>
                <a:r>
                  <a:rPr lang="es-E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 la biodiversidad conocida (en sólo el 10% de la superficie terrestre) y el 16% de los recursos marinos </a:t>
                </a:r>
              </a:p>
            </p:txBody>
          </p:sp>
        </p:grpSp>
        <p:grpSp>
          <p:nvGrpSpPr>
            <p:cNvPr id="21" name="Group 20">
              <a:extLst>
                <a:ext uri="{FF2B5EF4-FFF2-40B4-BE49-F238E27FC236}">
                  <a16:creationId xmlns:a16="http://schemas.microsoft.com/office/drawing/2014/main" id="{90F99547-9CA1-20E2-C7FB-714ED91D4B11}"/>
                </a:ext>
              </a:extLst>
            </p:cNvPr>
            <p:cNvGrpSpPr/>
            <p:nvPr/>
          </p:nvGrpSpPr>
          <p:grpSpPr>
            <a:xfrm>
              <a:off x="614894" y="1959316"/>
              <a:ext cx="2893545" cy="1697082"/>
              <a:chOff x="823252" y="4331284"/>
              <a:chExt cx="2893545" cy="1697082"/>
            </a:xfrm>
          </p:grpSpPr>
          <p:sp>
            <p:nvSpPr>
              <p:cNvPr id="23" name="14 Rectángulo">
                <a:extLst>
                  <a:ext uri="{FF2B5EF4-FFF2-40B4-BE49-F238E27FC236}">
                    <a16:creationId xmlns:a16="http://schemas.microsoft.com/office/drawing/2014/main" id="{7797426E-85D4-08B5-DB4A-9A80AA23EAD9}"/>
                  </a:ext>
                </a:extLst>
              </p:cNvPr>
              <p:cNvSpPr/>
              <p:nvPr/>
            </p:nvSpPr>
            <p:spPr>
              <a:xfrm>
                <a:off x="823252" y="4331284"/>
                <a:ext cx="2893545" cy="707886"/>
              </a:xfrm>
              <a:prstGeom prst="rect">
                <a:avLst/>
              </a:prstGeom>
            </p:spPr>
            <p:txBody>
              <a:bodyPr wrap="square">
                <a:spAutoFit/>
              </a:bodyPr>
              <a:lstStyle/>
              <a:p>
                <a:pPr algn="r"/>
                <a:r>
                  <a:rPr lang="en-US" sz="4000"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rPr>
                  <a:t>8</a:t>
                </a:r>
                <a:endParaRPr lang="es-CR" b="1" dirty="0">
                  <a:solidFill>
                    <a:schemeClr val="accent2">
                      <a:lumMod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83F61406-13B4-0E84-362A-01D5EBC0CD8C}"/>
                  </a:ext>
                </a:extLst>
              </p:cNvPr>
              <p:cNvSpPr/>
              <p:nvPr/>
            </p:nvSpPr>
            <p:spPr>
              <a:xfrm>
                <a:off x="823252" y="4951148"/>
                <a:ext cx="2893544" cy="1077218"/>
              </a:xfrm>
              <a:prstGeom prst="rect">
                <a:avLst/>
              </a:prstGeom>
            </p:spPr>
            <p:txBody>
              <a:bodyPr wrap="square">
                <a:spAutoFit/>
              </a:bodyPr>
              <a:lstStyle/>
              <a:p>
                <a:pPr algn="r"/>
                <a:r>
                  <a:rPr lang="es-E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de los 15 países más megadiversos del mundo, con una rica reserva genética (biodiversidad) están en ALC.</a:t>
                </a:r>
                <a:endParaRPr lang="en-US" sz="160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grpSp>
        <p:cxnSp>
          <p:nvCxnSpPr>
            <p:cNvPr id="22" name="Straight Connector 21">
              <a:extLst>
                <a:ext uri="{FF2B5EF4-FFF2-40B4-BE49-F238E27FC236}">
                  <a16:creationId xmlns:a16="http://schemas.microsoft.com/office/drawing/2014/main" id="{E2D8D8C4-734B-9B53-F83F-830D323F0FDA}"/>
                </a:ext>
              </a:extLst>
            </p:cNvPr>
            <p:cNvCxnSpPr>
              <a:cxnSpLocks/>
              <a:stCxn id="23" idx="3"/>
            </p:cNvCxnSpPr>
            <p:nvPr/>
          </p:nvCxnSpPr>
          <p:spPr>
            <a:xfrm>
              <a:off x="3508439" y="2313259"/>
              <a:ext cx="652293" cy="1952"/>
            </a:xfrm>
            <a:prstGeom prst="line">
              <a:avLst/>
            </a:prstGeom>
            <a:ln w="19050">
              <a:solidFill>
                <a:schemeClr val="accent3"/>
              </a:solidFill>
              <a:prstDash val="sysDot"/>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426727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a:extLst>
              <a:ext uri="{FF2B5EF4-FFF2-40B4-BE49-F238E27FC236}">
                <a16:creationId xmlns:a16="http://schemas.microsoft.com/office/drawing/2014/main" id="{5370D047-F21F-47F5-BB91-0B393EF9FA7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artisticPaintBrush/>
                    </a14:imgEffect>
                    <a14:imgEffect>
                      <a14:colorTemperature colorTemp="8800"/>
                    </a14:imgEffect>
                  </a14:imgLayer>
                </a14:imgProps>
              </a:ext>
              <a:ext uri="{28A0092B-C50C-407E-A947-70E740481C1C}">
                <a14:useLocalDpi xmlns:a14="http://schemas.microsoft.com/office/drawing/2010/main"/>
              </a:ext>
            </a:extLst>
          </a:blip>
          <a:srcRect/>
          <a:stretch/>
        </p:blipFill>
        <p:spPr>
          <a:xfrm>
            <a:off x="0" y="0"/>
            <a:ext cx="12191997" cy="3743249"/>
          </a:xfrm>
          <a:prstGeom prst="rect">
            <a:avLst/>
          </a:prstGeom>
          <a:effectLst/>
        </p:spPr>
      </p:pic>
      <p:grpSp>
        <p:nvGrpSpPr>
          <p:cNvPr id="42" name="Group 41">
            <a:extLst>
              <a:ext uri="{FF2B5EF4-FFF2-40B4-BE49-F238E27FC236}">
                <a16:creationId xmlns:a16="http://schemas.microsoft.com/office/drawing/2014/main" id="{63C965F7-8F3E-4513-B33A-E3A57CB5C48B}"/>
              </a:ext>
            </a:extLst>
          </p:cNvPr>
          <p:cNvGrpSpPr/>
          <p:nvPr/>
        </p:nvGrpSpPr>
        <p:grpSpPr>
          <a:xfrm>
            <a:off x="0" y="3840203"/>
            <a:ext cx="12203909" cy="1108044"/>
            <a:chOff x="0" y="3180687"/>
            <a:chExt cx="12203909" cy="1108044"/>
          </a:xfrm>
        </p:grpSpPr>
        <p:pic>
          <p:nvPicPr>
            <p:cNvPr id="1026" name="Picture 2" descr="Agricultura Sustentable: Todo lo que necesitas saber - Software ERP  Agrícola: Gestión integral de Ranchos Agrícolas">
              <a:extLst>
                <a:ext uri="{FF2B5EF4-FFF2-40B4-BE49-F238E27FC236}">
                  <a16:creationId xmlns:a16="http://schemas.microsoft.com/office/drawing/2014/main" id="{DCBC91B8-D033-4878-884B-796195F1D7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36092" y="3183100"/>
              <a:ext cx="1545214" cy="1099721"/>
            </a:xfrm>
            <a:prstGeom prst="rect">
              <a:avLst/>
            </a:prstGeom>
            <a:extLst>
              <a:ext uri="{909E8E84-426E-40DD-AFC4-6F175D3DCCD1}">
                <a14:hiddenFill xmlns:a14="http://schemas.microsoft.com/office/drawing/2010/main">
                  <a:solidFill>
                    <a:srgbClr val="FFFFFF"/>
                  </a:solidFill>
                </a14:hiddenFill>
              </a:ext>
            </a:extLst>
          </p:spPr>
        </p:pic>
        <p:sp>
          <p:nvSpPr>
            <p:cNvPr id="6" name="Rectangle 45">
              <a:extLst>
                <a:ext uri="{FF2B5EF4-FFF2-40B4-BE49-F238E27FC236}">
                  <a16:creationId xmlns:a16="http://schemas.microsoft.com/office/drawing/2014/main" id="{AF866994-7207-49E2-9A2C-7A2B66A8096E}"/>
                </a:ext>
              </a:extLst>
            </p:cNvPr>
            <p:cNvSpPr/>
            <p:nvPr/>
          </p:nvSpPr>
          <p:spPr>
            <a:xfrm>
              <a:off x="7574427" y="3180687"/>
              <a:ext cx="1545213" cy="1099721"/>
            </a:xfrm>
            <a:prstGeom prst="rect">
              <a:avLst/>
            </a:prstGeom>
            <a:blipFill rotWithShape="0">
              <a:blip r:embed="rId6" cstate="email">
                <a:extLst>
                  <a:ext uri="{28A0092B-C50C-407E-A947-70E740481C1C}">
                    <a14:useLocalDpi xmlns:a14="http://schemas.microsoft.com/office/drawing/2010/main"/>
                  </a:ext>
                </a:extLst>
              </a:blip>
              <a:stretch>
                <a:fillRect/>
              </a:stretch>
            </a:blipFill>
            <a:ln>
              <a:no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Rectangle 51">
              <a:extLst>
                <a:ext uri="{FF2B5EF4-FFF2-40B4-BE49-F238E27FC236}">
                  <a16:creationId xmlns:a16="http://schemas.microsoft.com/office/drawing/2014/main" id="{BFD4D69A-7ED1-4D05-850D-64C19E619369}"/>
                </a:ext>
              </a:extLst>
            </p:cNvPr>
            <p:cNvSpPr/>
            <p:nvPr/>
          </p:nvSpPr>
          <p:spPr>
            <a:xfrm>
              <a:off x="4535435" y="3183100"/>
              <a:ext cx="1512566" cy="1099721"/>
            </a:xfrm>
            <a:prstGeom prst="rect">
              <a:avLst/>
            </a:prstGeom>
            <a:blipFill rotWithShape="0">
              <a:blip r:embed="rId7" cstate="email">
                <a:extLst>
                  <a:ext uri="{28A0092B-C50C-407E-A947-70E740481C1C}">
                    <a14:useLocalDpi xmlns:a14="http://schemas.microsoft.com/office/drawing/2010/main"/>
                  </a:ext>
                </a:extLst>
              </a:blip>
              <a:stretch>
                <a:fillRect/>
              </a:stretch>
            </a:blipFill>
            <a:ln>
              <a:no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55">
              <a:extLst>
                <a:ext uri="{FF2B5EF4-FFF2-40B4-BE49-F238E27FC236}">
                  <a16:creationId xmlns:a16="http://schemas.microsoft.com/office/drawing/2014/main" id="{471B6AD4-02AB-4A45-AAE9-C5331B39F8F1}"/>
                </a:ext>
              </a:extLst>
            </p:cNvPr>
            <p:cNvSpPr/>
            <p:nvPr/>
          </p:nvSpPr>
          <p:spPr>
            <a:xfrm flipH="1">
              <a:off x="10634878" y="3188738"/>
              <a:ext cx="1569031" cy="1099721"/>
            </a:xfrm>
            <a:prstGeom prst="rect">
              <a:avLst/>
            </a:prstGeom>
            <a:blipFill rotWithShape="0">
              <a:blip r:embed="rId8" cstate="email">
                <a:extLst>
                  <a:ext uri="{28A0092B-C50C-407E-A947-70E740481C1C}">
                    <a14:useLocalDpi xmlns:a14="http://schemas.microsoft.com/office/drawing/2010/main"/>
                  </a:ext>
                </a:extLst>
              </a:blip>
              <a:stretch>
                <a:fillRect/>
              </a:stretch>
            </a:blipFill>
            <a:ln>
              <a:no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Rectangle 58">
              <a:extLst>
                <a:ext uri="{FF2B5EF4-FFF2-40B4-BE49-F238E27FC236}">
                  <a16:creationId xmlns:a16="http://schemas.microsoft.com/office/drawing/2014/main" id="{84A29C14-13D1-4628-BB81-B97054ED99B3}"/>
                </a:ext>
              </a:extLst>
            </p:cNvPr>
            <p:cNvSpPr/>
            <p:nvPr/>
          </p:nvSpPr>
          <p:spPr>
            <a:xfrm>
              <a:off x="0" y="3183100"/>
              <a:ext cx="1557123" cy="1105631"/>
            </a:xfrm>
            <a:prstGeom prst="rect">
              <a:avLst/>
            </a:prstGeom>
            <a:blipFill rotWithShape="0">
              <a:blip r:embed="rId9" cstate="email">
                <a:extLst>
                  <a:ext uri="{28A0092B-C50C-407E-A947-70E740481C1C}">
                    <a14:useLocalDpi xmlns:a14="http://schemas.microsoft.com/office/drawing/2010/main"/>
                  </a:ext>
                </a:extLst>
              </a:blip>
              <a:stretch>
                <a:fillRect/>
              </a:stretch>
            </a:blipFill>
            <a:ln>
              <a:solidFill>
                <a:schemeClr val="bg1">
                  <a:lumMod val="85000"/>
                </a:schemeClr>
              </a:solid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Rectangle 61">
              <a:extLst>
                <a:ext uri="{FF2B5EF4-FFF2-40B4-BE49-F238E27FC236}">
                  <a16:creationId xmlns:a16="http://schemas.microsoft.com/office/drawing/2014/main" id="{ADB7DE1A-A12D-4472-A910-70F00DAD8714}"/>
                </a:ext>
              </a:extLst>
            </p:cNvPr>
            <p:cNvSpPr/>
            <p:nvPr/>
          </p:nvSpPr>
          <p:spPr>
            <a:xfrm>
              <a:off x="1557123" y="3183100"/>
              <a:ext cx="1443060" cy="1105631"/>
            </a:xfrm>
            <a:prstGeom prst="rect">
              <a:avLst/>
            </a:prstGeom>
            <a:blipFill rotWithShape="0">
              <a:blip r:embed="rId10" cstate="email">
                <a:extLst>
                  <a:ext uri="{28A0092B-C50C-407E-A947-70E740481C1C}">
                    <a14:useLocalDpi xmlns:a14="http://schemas.microsoft.com/office/drawing/2010/main"/>
                  </a:ext>
                </a:extLst>
              </a:blip>
              <a:srcRect/>
              <a:stretch>
                <a:fillRect/>
              </a:stretch>
            </a:blipFill>
            <a:ln>
              <a:no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7" name="Picture 67">
              <a:extLst>
                <a:ext uri="{FF2B5EF4-FFF2-40B4-BE49-F238E27FC236}">
                  <a16:creationId xmlns:a16="http://schemas.microsoft.com/office/drawing/2014/main" id="{39FE1FBE-3145-4D4D-9239-F5EFE0C2FA3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00183" y="3188738"/>
              <a:ext cx="1545214" cy="1099721"/>
            </a:xfrm>
            <a:prstGeom prst="rect">
              <a:avLst/>
            </a:prstGeom>
          </p:spPr>
        </p:pic>
        <p:sp>
          <p:nvSpPr>
            <p:cNvPr id="20" name="Rectangle 71">
              <a:extLst>
                <a:ext uri="{FF2B5EF4-FFF2-40B4-BE49-F238E27FC236}">
                  <a16:creationId xmlns:a16="http://schemas.microsoft.com/office/drawing/2014/main" id="{5691259D-915C-4B73-903A-FB90AA1C87E2}"/>
                </a:ext>
              </a:extLst>
            </p:cNvPr>
            <p:cNvSpPr/>
            <p:nvPr/>
          </p:nvSpPr>
          <p:spPr>
            <a:xfrm>
              <a:off x="9107732" y="3183100"/>
              <a:ext cx="1527145" cy="1099721"/>
            </a:xfrm>
            <a:prstGeom prst="rect">
              <a:avLst/>
            </a:prstGeom>
            <a:blipFill rotWithShape="0">
              <a:blip r:embed="rId12" cstate="email">
                <a:extLst>
                  <a:ext uri="{28A0092B-C50C-407E-A947-70E740481C1C}">
                    <a14:useLocalDpi xmlns:a14="http://schemas.microsoft.com/office/drawing/2010/main"/>
                  </a:ext>
                </a:extLst>
              </a:blip>
              <a:srcRect/>
              <a:stretch>
                <a:fillRect/>
              </a:stretch>
            </a:blipFill>
            <a:ln>
              <a:noFill/>
            </a:ln>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76" name="Group 75">
            <a:extLst>
              <a:ext uri="{FF2B5EF4-FFF2-40B4-BE49-F238E27FC236}">
                <a16:creationId xmlns:a16="http://schemas.microsoft.com/office/drawing/2014/main" id="{84848AAC-8FC9-472E-B90D-A0A7C1EC37C8}"/>
              </a:ext>
            </a:extLst>
          </p:cNvPr>
          <p:cNvGrpSpPr/>
          <p:nvPr/>
        </p:nvGrpSpPr>
        <p:grpSpPr>
          <a:xfrm>
            <a:off x="81377" y="5441106"/>
            <a:ext cx="12122531" cy="987839"/>
            <a:chOff x="81378" y="4846904"/>
            <a:chExt cx="11986468" cy="987839"/>
          </a:xfrm>
        </p:grpSpPr>
        <p:sp>
          <p:nvSpPr>
            <p:cNvPr id="51" name="Rectangle 57">
              <a:extLst>
                <a:ext uri="{FF2B5EF4-FFF2-40B4-BE49-F238E27FC236}">
                  <a16:creationId xmlns:a16="http://schemas.microsoft.com/office/drawing/2014/main" id="{1A6B9A5A-5D0C-479E-AF6A-E6427F049494}"/>
                </a:ext>
              </a:extLst>
            </p:cNvPr>
            <p:cNvSpPr/>
            <p:nvPr/>
          </p:nvSpPr>
          <p:spPr>
            <a:xfrm>
              <a:off x="81378" y="4874050"/>
              <a:ext cx="1380065" cy="960693"/>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374986"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Producir ambientes “imposibles”</a:t>
              </a:r>
            </a:p>
          </p:txBody>
        </p:sp>
        <p:sp>
          <p:nvSpPr>
            <p:cNvPr id="52" name="Rectangle 44">
              <a:extLst>
                <a:ext uri="{FF2B5EF4-FFF2-40B4-BE49-F238E27FC236}">
                  <a16:creationId xmlns:a16="http://schemas.microsoft.com/office/drawing/2014/main" id="{E9FCDC45-7195-4CD0-840F-23D5E0644EAF}"/>
                </a:ext>
              </a:extLst>
            </p:cNvPr>
            <p:cNvSpPr/>
            <p:nvPr/>
          </p:nvSpPr>
          <p:spPr>
            <a:xfrm>
              <a:off x="7688847" y="4932206"/>
              <a:ext cx="1302610" cy="801502"/>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115200" numCol="1" spcCol="1270" anchor="ctr" anchorCtr="0">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s-CR" sz="1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Replicar principios biológicos</a:t>
              </a:r>
            </a:p>
          </p:txBody>
        </p:sp>
        <p:sp>
          <p:nvSpPr>
            <p:cNvPr id="53" name="Rectangle 48">
              <a:extLst>
                <a:ext uri="{FF2B5EF4-FFF2-40B4-BE49-F238E27FC236}">
                  <a16:creationId xmlns:a16="http://schemas.microsoft.com/office/drawing/2014/main" id="{7143E035-518E-4232-949D-37C5B9C548B2}"/>
                </a:ext>
              </a:extLst>
            </p:cNvPr>
            <p:cNvSpPr/>
            <p:nvPr/>
          </p:nvSpPr>
          <p:spPr>
            <a:xfrm>
              <a:off x="4723427" y="4867853"/>
              <a:ext cx="1150398" cy="612576"/>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374986" numCol="1" spcCol="1270" anchor="t" anchorCtr="0">
              <a:noAutofit/>
            </a:bodyPr>
            <a:lstStyle/>
            <a:p>
              <a:pPr marL="0" marR="0" lvl="0" indent="0" algn="ctr" defTabSz="711200" rtl="0" eaLnBrk="1" fontAlgn="auto" latinLnBrk="0" hangingPunct="1">
                <a:lnSpc>
                  <a:spcPct val="100000"/>
                </a:lnSpc>
                <a:spcBef>
                  <a:spcPct val="0"/>
                </a:spcBef>
                <a:spcAft>
                  <a:spcPts val="0"/>
                </a:spcAft>
                <a:buClrTx/>
                <a:buSzTx/>
                <a:buFontTx/>
                <a:buNone/>
                <a:tabLst/>
                <a:defRPr/>
              </a:pPr>
              <a:r>
                <a:rPr kumimoji="0" lang="es-CR" sz="1400" b="1"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Edición génica</a:t>
              </a:r>
            </a:p>
          </p:txBody>
        </p:sp>
        <p:sp>
          <p:nvSpPr>
            <p:cNvPr id="55" name="Rectangle 60">
              <a:extLst>
                <a:ext uri="{FF2B5EF4-FFF2-40B4-BE49-F238E27FC236}">
                  <a16:creationId xmlns:a16="http://schemas.microsoft.com/office/drawing/2014/main" id="{49A212F2-6C90-4285-8750-1372078E7B7E}"/>
                </a:ext>
              </a:extLst>
            </p:cNvPr>
            <p:cNvSpPr/>
            <p:nvPr/>
          </p:nvSpPr>
          <p:spPr>
            <a:xfrm>
              <a:off x="1536771" y="4874050"/>
              <a:ext cx="1475028" cy="8596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53688"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Reducción de pérdidas y desperdicios</a:t>
              </a:r>
            </a:p>
          </p:txBody>
        </p:sp>
        <p:sp>
          <p:nvSpPr>
            <p:cNvPr id="56" name="Rectangle 64">
              <a:extLst>
                <a:ext uri="{FF2B5EF4-FFF2-40B4-BE49-F238E27FC236}">
                  <a16:creationId xmlns:a16="http://schemas.microsoft.com/office/drawing/2014/main" id="{A74CE8FA-6E0E-4A45-A524-412374A132B2}"/>
                </a:ext>
              </a:extLst>
            </p:cNvPr>
            <p:cNvSpPr/>
            <p:nvPr/>
          </p:nvSpPr>
          <p:spPr>
            <a:xfrm>
              <a:off x="6049649" y="4846905"/>
              <a:ext cx="1488112" cy="85965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53688"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Mayor sostenibilidad ambiental</a:t>
              </a:r>
            </a:p>
          </p:txBody>
        </p:sp>
        <p:sp>
          <p:nvSpPr>
            <p:cNvPr id="57" name="Rectangle 68">
              <a:extLst>
                <a:ext uri="{FF2B5EF4-FFF2-40B4-BE49-F238E27FC236}">
                  <a16:creationId xmlns:a16="http://schemas.microsoft.com/office/drawing/2014/main" id="{034B13E7-27FF-4F17-8097-DC7CC4BA7D5F}"/>
                </a:ext>
              </a:extLst>
            </p:cNvPr>
            <p:cNvSpPr/>
            <p:nvPr/>
          </p:nvSpPr>
          <p:spPr>
            <a:xfrm>
              <a:off x="3071186" y="4874050"/>
              <a:ext cx="1409819" cy="960693"/>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53688"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dirty="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Nuevos usos promisorios para otras industrias</a:t>
              </a:r>
            </a:p>
          </p:txBody>
        </p:sp>
        <p:sp>
          <p:nvSpPr>
            <p:cNvPr id="58" name="Rectangle 70">
              <a:extLst>
                <a:ext uri="{FF2B5EF4-FFF2-40B4-BE49-F238E27FC236}">
                  <a16:creationId xmlns:a16="http://schemas.microsoft.com/office/drawing/2014/main" id="{42601C11-58DC-4B65-8E8B-3594711744AD}"/>
                </a:ext>
              </a:extLst>
            </p:cNvPr>
            <p:cNvSpPr/>
            <p:nvPr/>
          </p:nvSpPr>
          <p:spPr>
            <a:xfrm>
              <a:off x="9231944" y="4867853"/>
              <a:ext cx="1302610" cy="74676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353688"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Trazabilidad y seguridad</a:t>
              </a:r>
            </a:p>
          </p:txBody>
        </p:sp>
        <p:sp>
          <p:nvSpPr>
            <p:cNvPr id="59" name="Rectangle 54">
              <a:extLst>
                <a:ext uri="{FF2B5EF4-FFF2-40B4-BE49-F238E27FC236}">
                  <a16:creationId xmlns:a16="http://schemas.microsoft.com/office/drawing/2014/main" id="{94143DAE-B112-4895-91C1-593CB936AAAB}"/>
                </a:ext>
              </a:extLst>
            </p:cNvPr>
            <p:cNvSpPr/>
            <p:nvPr/>
          </p:nvSpPr>
          <p:spPr>
            <a:xfrm>
              <a:off x="10764089" y="4846904"/>
              <a:ext cx="1303757" cy="857883"/>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13792" rIns="113792" bIns="374986"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R" sz="1400" b="1" i="0" u="none" strike="noStrike" kern="1200" cap="none" spc="0" normalizeH="0" baseline="0" noProof="0">
                  <a:ln>
                    <a:noFill/>
                  </a:ln>
                  <a:solidFill>
                    <a:schemeClr val="accent2">
                      <a:lumMod val="75000"/>
                    </a:schemeClr>
                  </a:solidFill>
                  <a:effectLst/>
                  <a:uLnTx/>
                  <a:uFillTx/>
                  <a:latin typeface="Segoe UI" panose="020B0502040204020203" pitchFamily="34" charset="0"/>
                  <a:ea typeface="+mn-ea"/>
                  <a:cs typeface="Segoe UI" panose="020B0502040204020203" pitchFamily="34" charset="0"/>
                </a:rPr>
                <a:t>Agricultura de precisión </a:t>
              </a:r>
            </a:p>
          </p:txBody>
        </p:sp>
      </p:grpSp>
      <p:sp>
        <p:nvSpPr>
          <p:cNvPr id="77" name="Rectangle 76">
            <a:extLst>
              <a:ext uri="{FF2B5EF4-FFF2-40B4-BE49-F238E27FC236}">
                <a16:creationId xmlns:a16="http://schemas.microsoft.com/office/drawing/2014/main" id="{69ED7B10-EA90-4F05-9FC5-5F49BAF061E2}"/>
              </a:ext>
            </a:extLst>
          </p:cNvPr>
          <p:cNvSpPr/>
          <p:nvPr/>
        </p:nvSpPr>
        <p:spPr>
          <a:xfrm>
            <a:off x="0" y="3658771"/>
            <a:ext cx="12192000" cy="120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ADCE4A66-50A6-4BA8-8366-275799640919}"/>
              </a:ext>
            </a:extLst>
          </p:cNvPr>
          <p:cNvCxnSpPr>
            <a:cxnSpLocks/>
            <a:stCxn id="12" idx="2"/>
            <a:endCxn id="51" idx="0"/>
          </p:cNvCxnSpPr>
          <p:nvPr/>
        </p:nvCxnSpPr>
        <p:spPr>
          <a:xfrm>
            <a:off x="778562" y="4948247"/>
            <a:ext cx="681" cy="520005"/>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89" name="Straight Connector 88">
            <a:extLst>
              <a:ext uri="{FF2B5EF4-FFF2-40B4-BE49-F238E27FC236}">
                <a16:creationId xmlns:a16="http://schemas.microsoft.com/office/drawing/2014/main" id="{E9C8977D-F548-45F7-BBFA-D62FC586B36B}"/>
              </a:ext>
            </a:extLst>
          </p:cNvPr>
          <p:cNvCxnSpPr>
            <a:cxnSpLocks/>
            <a:stCxn id="14" idx="2"/>
            <a:endCxn id="55" idx="0"/>
          </p:cNvCxnSpPr>
          <p:nvPr/>
        </p:nvCxnSpPr>
        <p:spPr>
          <a:xfrm>
            <a:off x="2278653" y="4948247"/>
            <a:ext cx="20524" cy="520005"/>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92" name="Straight Connector 91">
            <a:extLst>
              <a:ext uri="{FF2B5EF4-FFF2-40B4-BE49-F238E27FC236}">
                <a16:creationId xmlns:a16="http://schemas.microsoft.com/office/drawing/2014/main" id="{185F0E15-22CD-4C87-BA46-35360DDB6885}"/>
              </a:ext>
            </a:extLst>
          </p:cNvPr>
          <p:cNvCxnSpPr>
            <a:cxnSpLocks/>
            <a:stCxn id="17" idx="2"/>
            <a:endCxn id="57" idx="0"/>
          </p:cNvCxnSpPr>
          <p:nvPr/>
        </p:nvCxnSpPr>
        <p:spPr>
          <a:xfrm>
            <a:off x="3772790" y="4947975"/>
            <a:ext cx="45244" cy="520277"/>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96" name="Straight Connector 95">
            <a:extLst>
              <a:ext uri="{FF2B5EF4-FFF2-40B4-BE49-F238E27FC236}">
                <a16:creationId xmlns:a16="http://schemas.microsoft.com/office/drawing/2014/main" id="{1C82AEF2-49C6-4CD7-8C1C-BCDBC6B43D8D}"/>
              </a:ext>
            </a:extLst>
          </p:cNvPr>
          <p:cNvCxnSpPr>
            <a:cxnSpLocks/>
            <a:stCxn id="8" idx="2"/>
            <a:endCxn id="53" idx="0"/>
          </p:cNvCxnSpPr>
          <p:nvPr/>
        </p:nvCxnSpPr>
        <p:spPr>
          <a:xfrm>
            <a:off x="5291718" y="4942337"/>
            <a:ext cx="66131" cy="519718"/>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100" name="Straight Connector 99">
            <a:extLst>
              <a:ext uri="{FF2B5EF4-FFF2-40B4-BE49-F238E27FC236}">
                <a16:creationId xmlns:a16="http://schemas.microsoft.com/office/drawing/2014/main" id="{465E1B79-4033-44DD-B802-DA9495CFC69F}"/>
              </a:ext>
            </a:extLst>
          </p:cNvPr>
          <p:cNvCxnSpPr>
            <a:cxnSpLocks/>
            <a:stCxn id="1026" idx="2"/>
            <a:endCxn id="56" idx="0"/>
          </p:cNvCxnSpPr>
          <p:nvPr/>
        </p:nvCxnSpPr>
        <p:spPr>
          <a:xfrm>
            <a:off x="6808699" y="4942337"/>
            <a:ext cx="61199" cy="498770"/>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103" name="Straight Connector 102">
            <a:extLst>
              <a:ext uri="{FF2B5EF4-FFF2-40B4-BE49-F238E27FC236}">
                <a16:creationId xmlns:a16="http://schemas.microsoft.com/office/drawing/2014/main" id="{9BAF2991-CACC-4BD4-8040-BC9DB83A9772}"/>
              </a:ext>
            </a:extLst>
          </p:cNvPr>
          <p:cNvCxnSpPr>
            <a:cxnSpLocks/>
            <a:stCxn id="6" idx="2"/>
            <a:endCxn id="52" idx="0"/>
          </p:cNvCxnSpPr>
          <p:nvPr/>
        </p:nvCxnSpPr>
        <p:spPr>
          <a:xfrm>
            <a:off x="8347034" y="4939924"/>
            <a:ext cx="86865" cy="586484"/>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106" name="Straight Connector 105">
            <a:extLst>
              <a:ext uri="{FF2B5EF4-FFF2-40B4-BE49-F238E27FC236}">
                <a16:creationId xmlns:a16="http://schemas.microsoft.com/office/drawing/2014/main" id="{EE533FC8-48A1-4AC7-B91E-94D19E39F184}"/>
              </a:ext>
            </a:extLst>
          </p:cNvPr>
          <p:cNvCxnSpPr>
            <a:cxnSpLocks/>
            <a:stCxn id="20" idx="2"/>
            <a:endCxn id="58" idx="0"/>
          </p:cNvCxnSpPr>
          <p:nvPr/>
        </p:nvCxnSpPr>
        <p:spPr>
          <a:xfrm>
            <a:off x="9871305" y="4942337"/>
            <a:ext cx="123208" cy="519718"/>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cxnSp>
        <p:nvCxnSpPr>
          <p:cNvPr id="109" name="Straight Connector 108">
            <a:extLst>
              <a:ext uri="{FF2B5EF4-FFF2-40B4-BE49-F238E27FC236}">
                <a16:creationId xmlns:a16="http://schemas.microsoft.com/office/drawing/2014/main" id="{8836D871-9A54-45FC-807D-DB906A64CE66}"/>
              </a:ext>
            </a:extLst>
          </p:cNvPr>
          <p:cNvCxnSpPr>
            <a:cxnSpLocks/>
            <a:stCxn id="10" idx="2"/>
            <a:endCxn id="59" idx="0"/>
          </p:cNvCxnSpPr>
          <p:nvPr/>
        </p:nvCxnSpPr>
        <p:spPr>
          <a:xfrm>
            <a:off x="11419393" y="4947975"/>
            <a:ext cx="125237" cy="493131"/>
          </a:xfrm>
          <a:prstGeom prst="line">
            <a:avLst/>
          </a:prstGeom>
          <a:ln w="19050">
            <a:solidFill>
              <a:schemeClr val="bg1">
                <a:lumMod val="85000"/>
              </a:schemeClr>
            </a:solidFill>
            <a:prstDash val="sysDot"/>
          </a:ln>
        </p:spPr>
        <p:style>
          <a:lnRef idx="3">
            <a:schemeClr val="accent6"/>
          </a:lnRef>
          <a:fillRef idx="0">
            <a:schemeClr val="accent6"/>
          </a:fillRef>
          <a:effectRef idx="2">
            <a:schemeClr val="accent6"/>
          </a:effectRef>
          <a:fontRef idx="minor">
            <a:schemeClr val="tx1"/>
          </a:fontRef>
        </p:style>
      </p:cxnSp>
      <p:grpSp>
        <p:nvGrpSpPr>
          <p:cNvPr id="4" name="Group 3">
            <a:extLst>
              <a:ext uri="{FF2B5EF4-FFF2-40B4-BE49-F238E27FC236}">
                <a16:creationId xmlns:a16="http://schemas.microsoft.com/office/drawing/2014/main" id="{38AE4D02-EF63-4D33-B44E-AB9ED8E62752}"/>
              </a:ext>
            </a:extLst>
          </p:cNvPr>
          <p:cNvGrpSpPr/>
          <p:nvPr/>
        </p:nvGrpSpPr>
        <p:grpSpPr>
          <a:xfrm>
            <a:off x="-4" y="2053309"/>
            <a:ext cx="12203913" cy="1422414"/>
            <a:chOff x="-4" y="362731"/>
            <a:chExt cx="12203913" cy="1422414"/>
          </a:xfrm>
        </p:grpSpPr>
        <p:sp>
          <p:nvSpPr>
            <p:cNvPr id="2" name="Rectangle 1">
              <a:extLst>
                <a:ext uri="{FF2B5EF4-FFF2-40B4-BE49-F238E27FC236}">
                  <a16:creationId xmlns:a16="http://schemas.microsoft.com/office/drawing/2014/main" id="{BCBF5739-C89F-4AE9-8C69-2B5AB5632B3E}"/>
                </a:ext>
              </a:extLst>
            </p:cNvPr>
            <p:cNvSpPr/>
            <p:nvPr/>
          </p:nvSpPr>
          <p:spPr>
            <a:xfrm>
              <a:off x="-3" y="362731"/>
              <a:ext cx="12175061" cy="1422414"/>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671DD617-57B0-4294-BDCD-F31D5C4ACA2E}"/>
                </a:ext>
              </a:extLst>
            </p:cNvPr>
            <p:cNvGrpSpPr/>
            <p:nvPr/>
          </p:nvGrpSpPr>
          <p:grpSpPr>
            <a:xfrm>
              <a:off x="-4" y="406154"/>
              <a:ext cx="12203913" cy="1200329"/>
              <a:chOff x="-4" y="1214232"/>
              <a:chExt cx="12203913" cy="1200329"/>
            </a:xfrm>
          </p:grpSpPr>
          <p:sp>
            <p:nvSpPr>
              <p:cNvPr id="83" name="Rectangle 82">
                <a:extLst>
                  <a:ext uri="{FF2B5EF4-FFF2-40B4-BE49-F238E27FC236}">
                    <a16:creationId xmlns:a16="http://schemas.microsoft.com/office/drawing/2014/main" id="{5E67D7D2-8C49-4980-B177-70A1BA72BAC8}"/>
                  </a:ext>
                </a:extLst>
              </p:cNvPr>
              <p:cNvSpPr/>
              <p:nvPr/>
            </p:nvSpPr>
            <p:spPr>
              <a:xfrm>
                <a:off x="7504981" y="1214232"/>
                <a:ext cx="4698928" cy="120032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Una nueva frontera de ciencia y tecnología para los sistemas agroalimentarios inteligentes</a:t>
                </a:r>
              </a:p>
            </p:txBody>
          </p:sp>
          <p:sp>
            <p:nvSpPr>
              <p:cNvPr id="35" name="TextBox 34">
                <a:extLst>
                  <a:ext uri="{FF2B5EF4-FFF2-40B4-BE49-F238E27FC236}">
                    <a16:creationId xmlns:a16="http://schemas.microsoft.com/office/drawing/2014/main" id="{450663DD-977C-4394-B07E-54E856FE45AA}"/>
                  </a:ext>
                </a:extLst>
              </p:cNvPr>
              <p:cNvSpPr txBox="1"/>
              <p:nvPr/>
            </p:nvSpPr>
            <p:spPr>
              <a:xfrm>
                <a:off x="-4" y="1320093"/>
                <a:ext cx="7504985" cy="10618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R" sz="6300" b="1" i="0" u="none" strike="noStrike" kern="1200" cap="none" spc="30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OPORTUNIDADES</a:t>
                </a:r>
                <a:endParaRPr kumimoji="0" lang="en-US" sz="6300" b="1" i="0" u="none" strike="noStrike" kern="1200" cap="none" spc="30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cxnSp>
            <p:nvCxnSpPr>
              <p:cNvPr id="37" name="Straight Connector 36">
                <a:extLst>
                  <a:ext uri="{FF2B5EF4-FFF2-40B4-BE49-F238E27FC236}">
                    <a16:creationId xmlns:a16="http://schemas.microsoft.com/office/drawing/2014/main" id="{DBE12D38-6AE6-408E-9E10-17FDAAB80F18}"/>
                  </a:ext>
                </a:extLst>
              </p:cNvPr>
              <p:cNvCxnSpPr>
                <a:cxnSpLocks/>
              </p:cNvCxnSpPr>
              <p:nvPr/>
            </p:nvCxnSpPr>
            <p:spPr>
              <a:xfrm>
                <a:off x="7425389" y="1383601"/>
                <a:ext cx="0" cy="892552"/>
              </a:xfrm>
              <a:prstGeom prst="line">
                <a:avLst/>
              </a:prstGeom>
              <a:ln w="19050">
                <a:solidFill>
                  <a:schemeClr val="bg1"/>
                </a:solidFill>
                <a:prstDash val="sysDot"/>
              </a:ln>
            </p:spPr>
            <p:style>
              <a:lnRef idx="3">
                <a:schemeClr val="accent6"/>
              </a:lnRef>
              <a:fillRef idx="0">
                <a:schemeClr val="accent6"/>
              </a:fillRef>
              <a:effectRef idx="2">
                <a:schemeClr val="accent6"/>
              </a:effectRef>
              <a:fontRef idx="minor">
                <a:schemeClr val="tx1"/>
              </a:fontRef>
            </p:style>
          </p:cxnSp>
        </p:grpSp>
      </p:grpSp>
    </p:spTree>
    <p:extLst>
      <p:ext uri="{BB962C8B-B14F-4D97-AF65-F5344CB8AC3E}">
        <p14:creationId xmlns:p14="http://schemas.microsoft.com/office/powerpoint/2010/main" val="292801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89F86E-A3A6-B73F-B63F-679C9EF6928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50F1C2-54C1-E534-DE59-D8A0D6F22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505DEA-BC83-3E74-1A02-8B21074C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484CFDDA-4A99-9D0C-9745-BD5787D54417}"/>
              </a:ext>
            </a:extLst>
          </p:cNvPr>
          <p:cNvSpPr>
            <a:spLocks noGrp="1"/>
          </p:cNvSpPr>
          <p:nvPr>
            <p:ph type="title"/>
          </p:nvPr>
        </p:nvSpPr>
        <p:spPr>
          <a:xfrm>
            <a:off x="492370" y="516835"/>
            <a:ext cx="3084844" cy="2103875"/>
          </a:xfrm>
        </p:spPr>
        <p:txBody>
          <a:bodyPr vert="horz" lIns="91440" tIns="45720" rIns="91440" bIns="45720" rtlCol="0" anchor="b">
            <a:normAutofit fontScale="90000"/>
          </a:bodyPr>
          <a:lstStyle/>
          <a:p>
            <a:r>
              <a:rPr lang="es-PA" sz="4000" b="1" noProof="0" dirty="0">
                <a:solidFill>
                  <a:srgbClr val="FFFFFF"/>
                </a:solidFill>
              </a:rPr>
              <a:t>Estatus de la agricultura digital en las Américas</a:t>
            </a:r>
          </a:p>
        </p:txBody>
      </p:sp>
      <p:sp>
        <p:nvSpPr>
          <p:cNvPr id="16" name="Rectangle 15">
            <a:extLst>
              <a:ext uri="{FF2B5EF4-FFF2-40B4-BE49-F238E27FC236}">
                <a16:creationId xmlns:a16="http://schemas.microsoft.com/office/drawing/2014/main" id="{BFC0450D-0F44-F9B5-EB77-E067347B0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pic>
        <p:nvPicPr>
          <p:cNvPr id="5" name="Imagen 4">
            <a:extLst>
              <a:ext uri="{FF2B5EF4-FFF2-40B4-BE49-F238E27FC236}">
                <a16:creationId xmlns:a16="http://schemas.microsoft.com/office/drawing/2014/main" id="{2D85FC54-757F-E65A-9C0F-62DBF2FDC10B}"/>
              </a:ext>
            </a:extLst>
          </p:cNvPr>
          <p:cNvPicPr preferRelativeResize="0">
            <a:picLocks noChangeAspect="1"/>
          </p:cNvPicPr>
          <p:nvPr/>
        </p:nvPicPr>
        <p:blipFill>
          <a:blip r:embed="rId2"/>
          <a:stretch>
            <a:fillRect/>
          </a:stretch>
        </p:blipFill>
        <p:spPr>
          <a:xfrm>
            <a:off x="4268676" y="0"/>
            <a:ext cx="7753042" cy="2085302"/>
          </a:xfrm>
          <a:prstGeom prst="rect">
            <a:avLst/>
          </a:prstGeom>
        </p:spPr>
      </p:pic>
      <p:pic>
        <p:nvPicPr>
          <p:cNvPr id="22" name="Imagen 21">
            <a:extLst>
              <a:ext uri="{FF2B5EF4-FFF2-40B4-BE49-F238E27FC236}">
                <a16:creationId xmlns:a16="http://schemas.microsoft.com/office/drawing/2014/main" id="{450F665B-63EF-7FC4-903F-64D6305F4A57}"/>
              </a:ext>
            </a:extLst>
          </p:cNvPr>
          <p:cNvPicPr>
            <a:picLocks noChangeAspect="1"/>
          </p:cNvPicPr>
          <p:nvPr/>
        </p:nvPicPr>
        <p:blipFill>
          <a:blip r:embed="rId3"/>
          <a:stretch>
            <a:fillRect/>
          </a:stretch>
        </p:blipFill>
        <p:spPr>
          <a:xfrm>
            <a:off x="4195575" y="2270830"/>
            <a:ext cx="7792700" cy="3826773"/>
          </a:xfrm>
          <a:prstGeom prst="rect">
            <a:avLst/>
          </a:prstGeom>
        </p:spPr>
      </p:pic>
      <p:grpSp>
        <p:nvGrpSpPr>
          <p:cNvPr id="23" name="Grupo 22">
            <a:extLst>
              <a:ext uri="{FF2B5EF4-FFF2-40B4-BE49-F238E27FC236}">
                <a16:creationId xmlns:a16="http://schemas.microsoft.com/office/drawing/2014/main" id="{51FB5F0E-011D-E262-F966-2BEEA43A5D24}"/>
              </a:ext>
            </a:extLst>
          </p:cNvPr>
          <p:cNvGrpSpPr/>
          <p:nvPr/>
        </p:nvGrpSpPr>
        <p:grpSpPr>
          <a:xfrm>
            <a:off x="243200" y="2926597"/>
            <a:ext cx="3632274" cy="3625516"/>
            <a:chOff x="8144134" y="2152707"/>
            <a:chExt cx="3632274" cy="3625516"/>
          </a:xfrm>
        </p:grpSpPr>
        <p:pic>
          <p:nvPicPr>
            <p:cNvPr id="24" name="Imagen 23" descr="Código QR&#10;&#10;El contenido generado por IA puede ser incorrecto.">
              <a:extLst>
                <a:ext uri="{FF2B5EF4-FFF2-40B4-BE49-F238E27FC236}">
                  <a16:creationId xmlns:a16="http://schemas.microsoft.com/office/drawing/2014/main" id="{A9E0D3F2-1BB3-1645-B52A-D0336F19F871}"/>
                </a:ext>
              </a:extLst>
            </p:cNvPr>
            <p:cNvPicPr>
              <a:picLocks noChangeAspect="1"/>
            </p:cNvPicPr>
            <p:nvPr/>
          </p:nvPicPr>
          <p:blipFill>
            <a:blip r:embed="rId4">
              <a:duotone>
                <a:schemeClr val="accent2">
                  <a:shade val="45000"/>
                  <a:satMod val="135000"/>
                </a:schemeClr>
                <a:prstClr val="white"/>
              </a:duotone>
            </a:blip>
            <a:srcRect l="7615" t="7801" r="7643" b="7614"/>
            <a:stretch/>
          </p:blipFill>
          <p:spPr>
            <a:xfrm>
              <a:off x="8144134" y="2152707"/>
              <a:ext cx="3632274" cy="3625516"/>
            </a:xfrm>
            <a:prstGeom prst="rect">
              <a:avLst/>
            </a:prstGeom>
          </p:spPr>
        </p:pic>
        <p:sp>
          <p:nvSpPr>
            <p:cNvPr id="25" name="Rectángulo 24">
              <a:extLst>
                <a:ext uri="{FF2B5EF4-FFF2-40B4-BE49-F238E27FC236}">
                  <a16:creationId xmlns:a16="http://schemas.microsoft.com/office/drawing/2014/main" id="{8A0D2ADF-17CE-8474-846E-DE36B50AA55D}"/>
                </a:ext>
              </a:extLst>
            </p:cNvPr>
            <p:cNvSpPr/>
            <p:nvPr/>
          </p:nvSpPr>
          <p:spPr>
            <a:xfrm>
              <a:off x="9540890" y="3482480"/>
              <a:ext cx="854394" cy="9261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6" name="Imagen 25" descr="Logotipo, Icono&#10;&#10;El contenido generado por IA puede ser incorrecto.">
              <a:extLst>
                <a:ext uri="{FF2B5EF4-FFF2-40B4-BE49-F238E27FC236}">
                  <a16:creationId xmlns:a16="http://schemas.microsoft.com/office/drawing/2014/main" id="{8999FFF1-06D8-09BD-6A70-B21B4EE796AF}"/>
                </a:ext>
              </a:extLst>
            </p:cNvPr>
            <p:cNvPicPr>
              <a:picLocks noChangeAspect="1"/>
            </p:cNvPicPr>
            <p:nvPr/>
          </p:nvPicPr>
          <p:blipFill>
            <a:blip r:embed="rId5"/>
            <a:stretch>
              <a:fillRect/>
            </a:stretch>
          </p:blipFill>
          <p:spPr>
            <a:xfrm>
              <a:off x="9540890" y="3482480"/>
              <a:ext cx="854394" cy="854394"/>
            </a:xfrm>
            <a:prstGeom prst="rect">
              <a:avLst/>
            </a:prstGeom>
          </p:spPr>
        </p:pic>
      </p:grpSp>
      <p:sp>
        <p:nvSpPr>
          <p:cNvPr id="28" name="CuadroTexto 27">
            <a:extLst>
              <a:ext uri="{FF2B5EF4-FFF2-40B4-BE49-F238E27FC236}">
                <a16:creationId xmlns:a16="http://schemas.microsoft.com/office/drawing/2014/main" id="{F208220A-3813-7BC9-A244-2D2D61BA1E30}"/>
              </a:ext>
            </a:extLst>
          </p:cNvPr>
          <p:cNvSpPr txBox="1"/>
          <p:nvPr/>
        </p:nvSpPr>
        <p:spPr>
          <a:xfrm>
            <a:off x="5043925" y="6097603"/>
            <a:ext cx="6096000" cy="461665"/>
          </a:xfrm>
          <a:prstGeom prst="rect">
            <a:avLst/>
          </a:prstGeom>
          <a:noFill/>
        </p:spPr>
        <p:txBody>
          <a:bodyPr wrap="square">
            <a:spAutoFit/>
          </a:bodyPr>
          <a:lstStyle/>
          <a:p>
            <a:pPr algn="ctr"/>
            <a:r>
              <a:rPr lang="es-PA" sz="2400" dirty="0">
                <a:hlinkClick r:id="rId6"/>
              </a:rPr>
              <a:t>https://agriculturadigital.cepal.org/es</a:t>
            </a:r>
            <a:r>
              <a:rPr lang="es-PA" sz="2400" dirty="0"/>
              <a:t> </a:t>
            </a:r>
          </a:p>
        </p:txBody>
      </p:sp>
    </p:spTree>
    <p:extLst>
      <p:ext uri="{BB962C8B-B14F-4D97-AF65-F5344CB8AC3E}">
        <p14:creationId xmlns:p14="http://schemas.microsoft.com/office/powerpoint/2010/main" val="151902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A09BE0-7489-84D9-6D98-B286D011F11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05FD16-96A0-A318-31D7-412E0D983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08F93D-4991-BD4E-BE96-45CDD7BF5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sp>
        <p:nvSpPr>
          <p:cNvPr id="2" name="Título 1">
            <a:extLst>
              <a:ext uri="{FF2B5EF4-FFF2-40B4-BE49-F238E27FC236}">
                <a16:creationId xmlns:a16="http://schemas.microsoft.com/office/drawing/2014/main" id="{9F2C2735-ED08-D25B-830D-B5E5FD26CF76}"/>
              </a:ext>
            </a:extLst>
          </p:cNvPr>
          <p:cNvSpPr>
            <a:spLocks noGrp="1"/>
          </p:cNvSpPr>
          <p:nvPr>
            <p:ph type="title"/>
          </p:nvPr>
        </p:nvSpPr>
        <p:spPr>
          <a:xfrm>
            <a:off x="267081" y="516837"/>
            <a:ext cx="3310133" cy="2531164"/>
          </a:xfrm>
        </p:spPr>
        <p:txBody>
          <a:bodyPr vert="horz" lIns="91440" tIns="45720" rIns="91440" bIns="45720" rtlCol="0" anchor="b">
            <a:noAutofit/>
          </a:bodyPr>
          <a:lstStyle/>
          <a:p>
            <a:r>
              <a:rPr lang="es-MX" sz="3200" b="1" noProof="0" dirty="0">
                <a:solidFill>
                  <a:srgbClr val="FFFFFF"/>
                </a:solidFill>
              </a:rPr>
              <a:t>Digitalización y cambio tecnológico en las </a:t>
            </a:r>
            <a:r>
              <a:rPr lang="es-MX" sz="3200" b="1" noProof="0" dirty="0" err="1">
                <a:solidFill>
                  <a:srgbClr val="FFFFFF"/>
                </a:solidFill>
              </a:rPr>
              <a:t>mipymes</a:t>
            </a:r>
            <a:r>
              <a:rPr lang="es-MX" sz="3200" b="1" noProof="0" dirty="0">
                <a:solidFill>
                  <a:srgbClr val="FFFFFF"/>
                </a:solidFill>
              </a:rPr>
              <a:t> agrícolas y agroindustriales en América Latina</a:t>
            </a:r>
            <a:endParaRPr lang="es-PA" sz="3200" b="1" noProof="0" dirty="0">
              <a:solidFill>
                <a:srgbClr val="FFFFFF"/>
              </a:solidFill>
            </a:endParaRPr>
          </a:p>
        </p:txBody>
      </p:sp>
      <p:sp>
        <p:nvSpPr>
          <p:cNvPr id="16" name="Rectangle 15">
            <a:extLst>
              <a:ext uri="{FF2B5EF4-FFF2-40B4-BE49-F238E27FC236}">
                <a16:creationId xmlns:a16="http://schemas.microsoft.com/office/drawing/2014/main" id="{7D6878A5-81AD-4B28-F868-78323294A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PA"/>
          </a:p>
        </p:txBody>
      </p:sp>
      <p:pic>
        <p:nvPicPr>
          <p:cNvPr id="10" name="Imagen 9">
            <a:extLst>
              <a:ext uri="{FF2B5EF4-FFF2-40B4-BE49-F238E27FC236}">
                <a16:creationId xmlns:a16="http://schemas.microsoft.com/office/drawing/2014/main" id="{F73A8287-731B-351A-11C3-12CA8E88715D}"/>
              </a:ext>
            </a:extLst>
          </p:cNvPr>
          <p:cNvPicPr>
            <a:picLocks noChangeAspect="1"/>
          </p:cNvPicPr>
          <p:nvPr/>
        </p:nvPicPr>
        <p:blipFill>
          <a:blip r:embed="rId2"/>
          <a:stretch>
            <a:fillRect/>
          </a:stretch>
        </p:blipFill>
        <p:spPr>
          <a:xfrm>
            <a:off x="4272319" y="254982"/>
            <a:ext cx="5143710" cy="6348036"/>
          </a:xfrm>
          <a:prstGeom prst="rect">
            <a:avLst/>
          </a:prstGeom>
        </p:spPr>
      </p:pic>
      <p:sp>
        <p:nvSpPr>
          <p:cNvPr id="15" name="CuadroTexto 14">
            <a:extLst>
              <a:ext uri="{FF2B5EF4-FFF2-40B4-BE49-F238E27FC236}">
                <a16:creationId xmlns:a16="http://schemas.microsoft.com/office/drawing/2014/main" id="{EFCBB968-E14C-69F9-3052-E3601A724EFA}"/>
              </a:ext>
            </a:extLst>
          </p:cNvPr>
          <p:cNvSpPr txBox="1"/>
          <p:nvPr/>
        </p:nvSpPr>
        <p:spPr>
          <a:xfrm>
            <a:off x="9416029" y="5287726"/>
            <a:ext cx="2690252" cy="1477328"/>
          </a:xfrm>
          <a:prstGeom prst="rect">
            <a:avLst/>
          </a:prstGeom>
          <a:noFill/>
        </p:spPr>
        <p:txBody>
          <a:bodyPr wrap="square">
            <a:spAutoFit/>
          </a:bodyPr>
          <a:lstStyle/>
          <a:p>
            <a:r>
              <a:rPr lang="es-PA" dirty="0">
                <a:hlinkClick r:id="rId3"/>
              </a:rPr>
              <a:t>https://repositorio.cepal.org/server/api/core/bitstreams/787ce64b-7f95-4a27-aad9-0a3dc9a3bb70/content</a:t>
            </a:r>
            <a:r>
              <a:rPr lang="es-PA" dirty="0"/>
              <a:t> </a:t>
            </a:r>
          </a:p>
        </p:txBody>
      </p:sp>
      <p:sp>
        <p:nvSpPr>
          <p:cNvPr id="23" name="CuadroTexto 22">
            <a:extLst>
              <a:ext uri="{FF2B5EF4-FFF2-40B4-BE49-F238E27FC236}">
                <a16:creationId xmlns:a16="http://schemas.microsoft.com/office/drawing/2014/main" id="{CB7FE56C-D9D2-56D3-DA9E-8EE1C7BC7148}"/>
              </a:ext>
            </a:extLst>
          </p:cNvPr>
          <p:cNvSpPr txBox="1"/>
          <p:nvPr/>
        </p:nvSpPr>
        <p:spPr>
          <a:xfrm>
            <a:off x="9416030" y="171739"/>
            <a:ext cx="2690252" cy="5062924"/>
          </a:xfrm>
          <a:prstGeom prst="rect">
            <a:avLst/>
          </a:prstGeom>
          <a:noFill/>
        </p:spPr>
        <p:txBody>
          <a:bodyPr wrap="square">
            <a:spAutoFit/>
          </a:bodyPr>
          <a:lstStyle/>
          <a:p>
            <a:r>
              <a:rPr lang="es-MX" sz="1900" b="0" i="0" dirty="0">
                <a:solidFill>
                  <a:schemeClr val="accent2"/>
                </a:solidFill>
                <a:effectLst/>
                <a:latin typeface="Roboto" panose="02000000000000000000" pitchFamily="2" charset="0"/>
              </a:rPr>
              <a:t>Los países de la región han adoptado medidas para impulsar el uso de soluciones tecnológicas y cautelar la continuidad de los servicios de telecomunicaciones. Sin embargo, el alcance de esas acciones ha estado limitado por diversas brechas digitales, muy restrictivas en el mundo de la agricultura y la ruralidad.</a:t>
            </a:r>
            <a:endParaRPr lang="es-PA" sz="1900" dirty="0">
              <a:solidFill>
                <a:schemeClr val="accent2"/>
              </a:solidFill>
            </a:endParaRPr>
          </a:p>
        </p:txBody>
      </p:sp>
      <p:pic>
        <p:nvPicPr>
          <p:cNvPr id="25" name="Imagen 24" descr="Código QR&#10;&#10;El contenido generado por IA puede ser incorrecto.">
            <a:extLst>
              <a:ext uri="{FF2B5EF4-FFF2-40B4-BE49-F238E27FC236}">
                <a16:creationId xmlns:a16="http://schemas.microsoft.com/office/drawing/2014/main" id="{7C1FA03C-DC6B-38F9-0C4A-83D046B34293}"/>
              </a:ext>
            </a:extLst>
          </p:cNvPr>
          <p:cNvPicPr>
            <a:picLocks noChangeAspect="1"/>
          </p:cNvPicPr>
          <p:nvPr/>
        </p:nvPicPr>
        <p:blipFill>
          <a:blip r:embed="rId4">
            <a:duotone>
              <a:schemeClr val="accent2">
                <a:shade val="45000"/>
                <a:satMod val="135000"/>
              </a:schemeClr>
              <a:prstClr val="white"/>
            </a:duotone>
          </a:blip>
          <a:srcRect l="7199" t="5981" r="6165" b="5554"/>
          <a:stretch/>
        </p:blipFill>
        <p:spPr>
          <a:xfrm>
            <a:off x="352926" y="3222998"/>
            <a:ext cx="3310133" cy="3380019"/>
          </a:xfrm>
          <a:prstGeom prst="rect">
            <a:avLst/>
          </a:prstGeom>
        </p:spPr>
      </p:pic>
      <p:sp>
        <p:nvSpPr>
          <p:cNvPr id="26" name="Rectángulo 25">
            <a:extLst>
              <a:ext uri="{FF2B5EF4-FFF2-40B4-BE49-F238E27FC236}">
                <a16:creationId xmlns:a16="http://schemas.microsoft.com/office/drawing/2014/main" id="{8EB6C0AB-1FD5-5463-569A-D63115F070FF}"/>
              </a:ext>
            </a:extLst>
          </p:cNvPr>
          <p:cNvSpPr/>
          <p:nvPr/>
        </p:nvSpPr>
        <p:spPr>
          <a:xfrm>
            <a:off x="1658185" y="4531570"/>
            <a:ext cx="638023" cy="7503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27" name="Imagen 26" descr="Logotipo, Icono&#10;&#10;El contenido generado por IA puede ser incorrecto.">
            <a:extLst>
              <a:ext uri="{FF2B5EF4-FFF2-40B4-BE49-F238E27FC236}">
                <a16:creationId xmlns:a16="http://schemas.microsoft.com/office/drawing/2014/main" id="{FA7CB487-B5BB-7819-222B-699968880738}"/>
              </a:ext>
            </a:extLst>
          </p:cNvPr>
          <p:cNvPicPr>
            <a:picLocks noChangeAspect="1"/>
          </p:cNvPicPr>
          <p:nvPr/>
        </p:nvPicPr>
        <p:blipFill>
          <a:blip r:embed="rId5"/>
          <a:stretch>
            <a:fillRect/>
          </a:stretch>
        </p:blipFill>
        <p:spPr>
          <a:xfrm>
            <a:off x="1602037" y="4484345"/>
            <a:ext cx="750318" cy="750318"/>
          </a:xfrm>
          <a:prstGeom prst="rect">
            <a:avLst/>
          </a:prstGeom>
        </p:spPr>
      </p:pic>
    </p:spTree>
    <p:extLst>
      <p:ext uri="{BB962C8B-B14F-4D97-AF65-F5344CB8AC3E}">
        <p14:creationId xmlns:p14="http://schemas.microsoft.com/office/powerpoint/2010/main" val="750832960"/>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7754</TotalTime>
  <Words>2011</Words>
  <Application>Microsoft Office PowerPoint</Application>
  <PresentationFormat>Panorámica</PresentationFormat>
  <Paragraphs>100</Paragraphs>
  <Slides>20</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Aptos</vt:lpstr>
      <vt:lpstr>Arial</vt:lpstr>
      <vt:lpstr>Calibri</vt:lpstr>
      <vt:lpstr>Calibri Light</vt:lpstr>
      <vt:lpstr>Century Gothic</vt:lpstr>
      <vt:lpstr>Roboto</vt:lpstr>
      <vt:lpstr>Roboto Condensed</vt:lpstr>
      <vt:lpstr>Segoe UI</vt:lpstr>
      <vt:lpstr>Segoe UI Semibold</vt:lpstr>
      <vt:lpstr>Retrospección</vt:lpstr>
      <vt:lpstr>Agricultura Digital en Las Américas, Escuela de Líderes para la Transformación de los Sistemas Agroalimentarios. </vt:lpstr>
      <vt:lpstr>Qué es la Agricultura Digital?</vt:lpstr>
      <vt:lpstr>Cómo se relaciona la inteligencia artificial en la agricultura?</vt:lpstr>
      <vt:lpstr>IA en prácticas de cultivo</vt:lpstr>
      <vt:lpstr>Presentación de PowerPoint</vt:lpstr>
      <vt:lpstr>Presentación de PowerPoint</vt:lpstr>
      <vt:lpstr>Presentación de PowerPoint</vt:lpstr>
      <vt:lpstr>Estatus de la agricultura digital en las Américas</vt:lpstr>
      <vt:lpstr>Digitalización y cambio tecnológico en las mipymes agrícolas y agroindustriales en América Latina</vt:lpstr>
      <vt:lpstr>Estatus de la agricultura digital en Centroamérica</vt:lpstr>
      <vt:lpstr>Algunos AgTech de las Américas</vt:lpstr>
      <vt:lpstr>Algunos AgTech de las Américas</vt:lpstr>
      <vt:lpstr>AgriSTEAM </vt:lpstr>
      <vt:lpstr>Escuela de Líderes para la Transformación de los Sistemas Agroalimentarios</vt:lpstr>
      <vt:lpstr>¿Qué es ELTSA? </vt:lpstr>
      <vt:lpstr>Objetivo de ELTSA</vt:lpstr>
      <vt:lpstr>¿Qué ofrece ELTSA?</vt:lpstr>
      <vt:lpstr>¿Cuál es la importancia de ELTSA?</vt:lpstr>
      <vt:lpstr>¿Cómo se puede participar en ELTSA?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Carlos Bárcenas Congreso CINAP 2025</dc:title>
  <dc:creator>Carlos Bárcenas</dc:creator>
  <cp:keywords>CINAP 2025</cp:keywords>
  <cp:lastModifiedBy>Carlos Barcenas</cp:lastModifiedBy>
  <cp:revision>69</cp:revision>
  <dcterms:created xsi:type="dcterms:W3CDTF">2025-04-24T14:39:47Z</dcterms:created>
  <dcterms:modified xsi:type="dcterms:W3CDTF">2025-05-15T02:28:28Z</dcterms:modified>
</cp:coreProperties>
</file>